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75" r:id="rId5"/>
    <p:sldId id="297" r:id="rId6"/>
    <p:sldId id="299" r:id="rId7"/>
    <p:sldId id="298" r:id="rId8"/>
    <p:sldId id="313" r:id="rId9"/>
    <p:sldId id="300" r:id="rId10"/>
    <p:sldId id="301" r:id="rId11"/>
    <p:sldId id="303" r:id="rId12"/>
    <p:sldId id="282" r:id="rId13"/>
    <p:sldId id="302" r:id="rId14"/>
    <p:sldId id="305" r:id="rId15"/>
    <p:sldId id="306" r:id="rId16"/>
    <p:sldId id="307" r:id="rId17"/>
    <p:sldId id="284" r:id="rId18"/>
    <p:sldId id="308" r:id="rId19"/>
    <p:sldId id="259" r:id="rId20"/>
    <p:sldId id="276" r:id="rId21"/>
    <p:sldId id="260" r:id="rId22"/>
    <p:sldId id="261" r:id="rId23"/>
    <p:sldId id="262" r:id="rId24"/>
    <p:sldId id="287" r:id="rId25"/>
    <p:sldId id="289" r:id="rId26"/>
    <p:sldId id="309" r:id="rId27"/>
    <p:sldId id="310" r:id="rId28"/>
    <p:sldId id="312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D"/>
    <a:srgbClr val="24701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77620" autoAdjust="0"/>
  </p:normalViewPr>
  <p:slideViewPr>
    <p:cSldViewPr>
      <p:cViewPr varScale="1">
        <p:scale>
          <a:sx n="73" d="100"/>
          <a:sy n="73" d="100"/>
        </p:scale>
        <p:origin x="3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@thesislearning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EAF0-669A-4AAB-8A70-0E6AC730FE8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0CF1-0F34-4EE1-A40D-566A1F5D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95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@thesislearning</a:t>
            </a:r>
            <a:endParaRPr lang="fa-IR" dirty="0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BA2D70-15B8-49F2-A37B-20576F4C26B5}" type="datetimeFigureOut">
              <a:rPr lang="fa-IR"/>
              <a:pPr>
                <a:defRPr/>
              </a:pPr>
              <a:t>24/01/1441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a-IR" noProof="0" smtClean="0"/>
              <a:t>برای ویرایش سبک متن اسلاید اصلی، کلیک نمایید</a:t>
            </a:r>
          </a:p>
          <a:p>
            <a:pPr lvl="1"/>
            <a:r>
              <a:rPr lang="fa-IR" noProof="0" smtClean="0"/>
              <a:t>سطح دوم</a:t>
            </a:r>
          </a:p>
          <a:p>
            <a:pPr lvl="2"/>
            <a:r>
              <a:rPr lang="fa-IR" noProof="0" smtClean="0"/>
              <a:t>سطح سوم</a:t>
            </a:r>
          </a:p>
          <a:p>
            <a:pPr lvl="3"/>
            <a:r>
              <a:rPr lang="fa-IR" noProof="0" smtClean="0"/>
              <a:t>سطح چهارم</a:t>
            </a:r>
          </a:p>
          <a:p>
            <a:pPr lvl="4"/>
            <a:r>
              <a:rPr lang="fa-IR" noProof="0" smtClean="0"/>
              <a:t>سطح پنجم</a:t>
            </a:r>
            <a:endParaRPr lang="fa-IR" noProof="0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Calibri" panose="020F0502020204030204" pitchFamily="34" charset="0"/>
              </a:defRPr>
            </a:lvl1pPr>
          </a:lstStyle>
          <a:p>
            <a:fld id="{793CAC58-B796-49C7-AE66-42914FA7966F}" type="slidenum">
              <a:rPr lang="fa-IR" altLang="en-US"/>
              <a:pPr/>
              <a:t>‹#›</a:t>
            </a:fld>
            <a:endParaRPr lang="fa-I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BH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D9F6-EC49-4B78-9009-76E79F24A974}" type="slidenum">
              <a:rPr lang="fa-I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fa-I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@thesislearning</a:t>
            </a:r>
            <a:endParaRPr lang="fa-I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BH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65269C-9C88-4AE7-9C63-84A15A15F542}" type="slidenum">
              <a:rPr lang="fa-I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fa-I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@thesislearning</a:t>
            </a:r>
            <a:endParaRPr lang="fa-I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BH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69589B-7065-47F0-AFB6-01AA1779C12C}" type="slidenum">
              <a:rPr lang="fa-I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fa-I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@thesislearning</a:t>
            </a:r>
            <a:endParaRPr lang="fa-I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BH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613DB-E9A0-49F6-9258-2A0D1C929642}" type="slidenum">
              <a:rPr lang="fa-I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fa-I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@thesislearning</a:t>
            </a:r>
            <a:endParaRPr lang="fa-I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93B9-3C15-48CF-804D-ECDC20ADAEBE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CF81-6819-437E-8A19-94D9D978A777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9090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02D5-67B3-4AA6-9355-8FA2146A9CD5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85ECB-2C57-4D8D-AB13-DE40DAD1491D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52887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0470-BF38-4C95-9B14-1C82C28D098A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7E4B-34B8-415C-A911-D4519A5139AB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82354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7057-D947-4F0D-B031-6AD77AF305ED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9626-75A2-4AB7-A41B-84A28449FFFA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50378163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EEF9-A4A0-4ACB-AA07-4F3FABE4380F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C1DF4-BFA8-4D12-A59A-7D8A76A2E224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597022373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7373-33E2-4F1F-B417-832675A7533F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AFCFD-44E1-42E9-AE0D-B8B49E01E652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59872370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713C-DFEE-4F5E-B952-91B5DE423A7F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2F7AA-408F-4EAE-8803-3025BDD182E5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020841462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1575-7985-4FC6-8428-99F2A820E4E8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861E-1931-4CA3-987D-009D8BEA19F6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18400121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EE7E-DC99-4F78-95CE-3B0448D7D771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A141B-2B38-4FDF-8882-99074D6324C9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91421464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9715-F6A7-449D-B36E-7742ED1BAD3B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EF4C-4C71-4975-9A95-0C6B3F1F7AD1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826211700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C053-E494-4D1D-823B-5487BE74B6FE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A38DE-F8E2-493F-B785-2FCDFAB83E67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57774340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C920-6028-40AC-9DFC-958B5FF84415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8EA6-8F96-4AC2-B903-F74AE97A4E08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769657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74B2-857D-4D8F-ABBB-819D19D0AC48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49BE-AEF8-47D2-B215-C7F28FE364E2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751604631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8559-08D7-4B2B-90F9-409D60DECE33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E5D52-1CA0-4714-B890-2F96AE10853C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206025254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6A74-ED31-4ADF-BF2A-19F91D5F9F17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5031-F7F3-4CDF-B3C0-6304ED443A56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79959204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81EB-C368-4067-9B9A-17A903E8D50B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F40E6-6AF3-470F-A726-2F8C798FD215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6596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EDC3-EAF0-4515-9A8B-5F0F9B5ABAEC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FBA1-08F9-49E8-ADE9-EC13309BE19C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41257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F54F-8C3A-466A-9239-B38BCAED88A8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8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9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77F0-21CB-45A9-9C92-776C04B818EF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04366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A463-BCB6-4E4B-A30A-1F8DA876F4E3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4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5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71C05-676F-42C3-8D0C-26E84C6DE962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6983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C61D-EF05-4626-9EC0-690F8F9430A8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3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4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744EB-EB89-430F-B1FB-CA49C3420D86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79075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1C55-F4BC-438A-BD94-D66506FB60C4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E9F66-D595-48A0-A8CE-B93592653C7B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03637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1BDB-E338-4E21-9E52-F7A9C9923813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6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7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2A27-7097-4B9D-9EBA-566B5BE9BB8F}" type="slidenum">
              <a:rPr lang="fa-IR" altLang="en-US"/>
              <a:pPr/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214151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نگهدارنده مکان 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altLang="en-US" smtClean="0"/>
              <a:t>برای ویرایش سبک عنوان اسلاید اصلی، کلیک نمایید</a:t>
            </a:r>
          </a:p>
        </p:txBody>
      </p:sp>
      <p:sp>
        <p:nvSpPr>
          <p:cNvPr id="1027" name="نگهدارنده مکان متن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altLang="en-US" smtClean="0"/>
              <a:t>برای ویرایش سبک متن اسلاید اصلی، کلیک نمایید</a:t>
            </a:r>
          </a:p>
          <a:p>
            <a:pPr lvl="1"/>
            <a:r>
              <a:rPr lang="fa-IR" altLang="en-US" smtClean="0"/>
              <a:t>سطح دوم</a:t>
            </a:r>
          </a:p>
          <a:p>
            <a:pPr lvl="2"/>
            <a:r>
              <a:rPr lang="fa-IR" altLang="en-US" smtClean="0"/>
              <a:t>سطح سوم</a:t>
            </a:r>
          </a:p>
          <a:p>
            <a:pPr lvl="3"/>
            <a:r>
              <a:rPr lang="fa-IR" altLang="en-US" smtClean="0"/>
              <a:t>سطح چهارم</a:t>
            </a:r>
          </a:p>
          <a:p>
            <a:pPr lvl="4"/>
            <a:r>
              <a:rPr lang="fa-IR" altLang="en-US" smtClean="0"/>
              <a:t>سطح پنجم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695A6-DDB5-4903-BE4C-F45CDEC76C99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BCADB-11D0-46E1-BCCE-93C629D0EAD9}" type="slidenum">
              <a:rPr lang="fa-IR" altLang="en-US"/>
              <a:pPr/>
              <a:t>‹#›</a:t>
            </a:fld>
            <a:endParaRPr lang="fa-I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0A818-CA7B-40DB-AE04-425BE61F1D7A}" type="datetime8">
              <a:rPr lang="fa-IR" smtClean="0"/>
              <a:t>23 سپتامبر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834B009-2313-4966-B347-ADDD3D0BCC96}" type="slidenum">
              <a:rPr lang="fa-IR" altLang="en-US"/>
              <a:pPr/>
              <a:t>‹#›</a:t>
            </a:fld>
            <a:endParaRPr lang="fa-I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split orient="vert"/>
  </p:transition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tm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tm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tmp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mp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mp"/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tm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tmp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66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6773" y="1255445"/>
            <a:ext cx="3452615" cy="5173951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4"/>
          <p:cNvSpPr txBox="1">
            <a:spLocks noChangeArrowheads="1"/>
          </p:cNvSpPr>
          <p:nvPr/>
        </p:nvSpPr>
        <p:spPr bwMode="auto">
          <a:xfrm>
            <a:off x="7005638" y="765175"/>
            <a:ext cx="1258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تنظیمات صفحه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2" r="11261" b="43284"/>
          <a:stretch/>
        </p:blipFill>
        <p:spPr bwMode="auto">
          <a:xfrm>
            <a:off x="3505096" y="2852936"/>
            <a:ext cx="228266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150" y="1268413"/>
            <a:ext cx="11747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63" y="1268413"/>
            <a:ext cx="1108075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195513" y="1790700"/>
            <a:ext cx="14112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چیدمان صفحه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اندازه</a:t>
            </a:r>
          </a:p>
          <a:p>
            <a:pPr algn="r" rtl="1" eaLnBrk="1" hangingPunct="1">
              <a:buFontTx/>
              <a:buAutoNum type="arabicPeriod"/>
            </a:pPr>
            <a:r>
              <a:rPr lang="en-US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A4</a:t>
            </a: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buFontTx/>
              <a:buAutoNum type="arabicPeriod"/>
            </a:pP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buFontTx/>
              <a:buAutoNum type="arabicPeriod"/>
            </a:pP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424613" y="2987675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۱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6113463" y="3602038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۲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092825" y="5013325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۳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12" name="Straight Arrow Connector 8"/>
          <p:cNvCxnSpPr/>
          <p:nvPr/>
        </p:nvCxnSpPr>
        <p:spPr>
          <a:xfrm flipH="1">
            <a:off x="5397500" y="3140075"/>
            <a:ext cx="10033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/>
          <p:cNvCxnSpPr>
            <a:stCxn id="12297" idx="1"/>
          </p:cNvCxnSpPr>
          <p:nvPr/>
        </p:nvCxnSpPr>
        <p:spPr>
          <a:xfrm flipH="1" flipV="1">
            <a:off x="5272088" y="3533775"/>
            <a:ext cx="841375" cy="2524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8"/>
          <p:cNvCxnSpPr>
            <a:stCxn id="12298" idx="1"/>
          </p:cNvCxnSpPr>
          <p:nvPr/>
        </p:nvCxnSpPr>
        <p:spPr>
          <a:xfrm flipH="1">
            <a:off x="5272088" y="5197475"/>
            <a:ext cx="820737" cy="1841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کادر متن 1"/>
          <p:cNvSpPr txBox="1"/>
          <p:nvPr/>
        </p:nvSpPr>
        <p:spPr>
          <a:xfrm>
            <a:off x="5580063" y="1790700"/>
            <a:ext cx="2016125" cy="738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cs typeface="+mn-cs"/>
              </a:rPr>
              <a:t>Page Layout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cs typeface="+mn-cs"/>
              </a:rPr>
              <a:t>Size	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cs typeface="+mn-cs"/>
              </a:rPr>
              <a:t>A4</a:t>
            </a:r>
            <a:endParaRPr lang="fa-IR" sz="1400" b="1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 b="38832"/>
          <a:stretch>
            <a:fillRect/>
          </a:stretch>
        </p:blipFill>
        <p:spPr bwMode="auto">
          <a:xfrm>
            <a:off x="1042988" y="1557338"/>
            <a:ext cx="3330575" cy="20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076825" y="1484313"/>
            <a:ext cx="32490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button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option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Measurements in unit of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Centimeters</a:t>
            </a:r>
          </a:p>
          <a:p>
            <a:pPr eaLnBrk="1" hangingPunct="1">
              <a:buFontTx/>
              <a:buAutoNum type="arabicPeriod"/>
            </a:pPr>
            <a:endParaRPr lang="en-US" altLang="en-US" sz="1600" b="1" dirty="0">
              <a:solidFill>
                <a:srgbClr val="5826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55651" y="1270000"/>
            <a:ext cx="431800" cy="142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511300" y="3608388"/>
            <a:ext cx="504825" cy="2889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68313" y="908050"/>
            <a:ext cx="1492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1. Office button</a:t>
            </a: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1331913" y="4005263"/>
            <a:ext cx="145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2. Word option</a:t>
            </a:r>
          </a:p>
        </p:txBody>
      </p:sp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4704" r="11642" b="6781"/>
          <a:stretch>
            <a:fillRect/>
          </a:stretch>
        </p:blipFill>
        <p:spPr bwMode="auto">
          <a:xfrm>
            <a:off x="4427538" y="3644900"/>
            <a:ext cx="29527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851275" y="4149725"/>
            <a:ext cx="649288" cy="142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2916238" y="4292600"/>
            <a:ext cx="130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3. Advances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364163" y="4149725"/>
            <a:ext cx="431800" cy="142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24"/>
          <p:cNvSpPr>
            <a:spLocks noChangeArrowheads="1"/>
          </p:cNvSpPr>
          <p:nvPr/>
        </p:nvSpPr>
        <p:spPr bwMode="auto">
          <a:xfrm>
            <a:off x="5724525" y="3933825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4. Display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924300" y="4508500"/>
            <a:ext cx="1152525" cy="5048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755650" y="4868863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5. Show Measurements in unit of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6227763" y="4508500"/>
            <a:ext cx="576262" cy="5048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30"/>
          <p:cNvSpPr txBox="1">
            <a:spLocks noChangeArrowheads="1"/>
          </p:cNvSpPr>
          <p:nvPr/>
        </p:nvSpPr>
        <p:spPr bwMode="auto">
          <a:xfrm>
            <a:off x="6516688" y="5013325"/>
            <a:ext cx="138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6. Centimeters</a:t>
            </a:r>
          </a:p>
        </p:txBody>
      </p:sp>
      <p:pic>
        <p:nvPicPr>
          <p:cNvPr id="133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763588"/>
            <a:ext cx="3603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9"/>
          <p:cNvSpPr txBox="1">
            <a:spLocks noChangeArrowheads="1"/>
          </p:cNvSpPr>
          <p:nvPr/>
        </p:nvSpPr>
        <p:spPr bwMode="auto">
          <a:xfrm>
            <a:off x="5303838" y="738188"/>
            <a:ext cx="307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تغییر واحد اندازه‌گیری از اینچ به سانتی‌متر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1283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98" y="3380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تصویر 1" descr="برش صفح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268413"/>
            <a:ext cx="170338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تصویر 3" descr="برش صفح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89350"/>
            <a:ext cx="43799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107951" cy="110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763588"/>
            <a:ext cx="3603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303838" y="738188"/>
            <a:ext cx="307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تغییر واحد اندازه‌گیری از اینچ به سانتی‌متر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056188" y="1628775"/>
            <a:ext cx="2849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پرونده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گزینه‌ها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پیشرفته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نمایش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نمایش اندازه‌ها در واحدهای:  سانتیمتر</a:t>
            </a:r>
          </a:p>
          <a:p>
            <a:pPr algn="r" rtl="1" eaLnBrk="1" hangingPunct="1">
              <a:buFontTx/>
              <a:buAutoNum type="arabicPeriod"/>
            </a:pP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buFontTx/>
              <a:buAutoNum type="arabicPeriod"/>
            </a:pP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cxnSp>
        <p:nvCxnSpPr>
          <p:cNvPr id="10" name="Straight Arrow Connector 8"/>
          <p:cNvCxnSpPr/>
          <p:nvPr/>
        </p:nvCxnSpPr>
        <p:spPr>
          <a:xfrm flipH="1">
            <a:off x="2843213" y="1557338"/>
            <a:ext cx="57626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3419475" y="13716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۱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3132138" y="3708400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۲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8459788" y="4140200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۳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5867400" y="3284538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۴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3571875" y="5291138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۵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18" name="Straight Arrow Connector 8"/>
          <p:cNvCxnSpPr>
            <a:stCxn id="14349" idx="3"/>
          </p:cNvCxnSpPr>
          <p:nvPr/>
        </p:nvCxnSpPr>
        <p:spPr>
          <a:xfrm flipV="1">
            <a:off x="3879850" y="4818063"/>
            <a:ext cx="547688" cy="6588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8"/>
          <p:cNvCxnSpPr/>
          <p:nvPr/>
        </p:nvCxnSpPr>
        <p:spPr>
          <a:xfrm>
            <a:off x="6176963" y="3654425"/>
            <a:ext cx="608012" cy="4222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8"/>
          <p:cNvCxnSpPr>
            <a:stCxn id="14347" idx="2"/>
          </p:cNvCxnSpPr>
          <p:nvPr/>
        </p:nvCxnSpPr>
        <p:spPr>
          <a:xfrm flipH="1">
            <a:off x="8193088" y="4508500"/>
            <a:ext cx="420687" cy="6191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8"/>
          <p:cNvCxnSpPr/>
          <p:nvPr/>
        </p:nvCxnSpPr>
        <p:spPr>
          <a:xfrm flipH="1">
            <a:off x="2555875" y="3933825"/>
            <a:ext cx="592138" cy="5746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7" b="33917"/>
          <a:stretch>
            <a:fillRect/>
          </a:stretch>
        </p:blipFill>
        <p:spPr bwMode="auto">
          <a:xfrm>
            <a:off x="971550" y="2133600"/>
            <a:ext cx="3362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5411788" y="1484313"/>
            <a:ext cx="3144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Page Layout</a:t>
            </a:r>
          </a:p>
          <a:p>
            <a:pPr algn="r"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Margins</a:t>
            </a:r>
          </a:p>
          <a:p>
            <a:pPr algn="r"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Custom Margins</a:t>
            </a:r>
          </a:p>
          <a:p>
            <a:pPr algn="r" eaLnBrk="1" hangingPunct="1">
              <a:buFontTx/>
              <a:buAutoNum type="arabicPeriod"/>
            </a:pPr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 اندازه‌ها طبق آیین نامۀ نگارش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907382" y="1916906"/>
            <a:ext cx="576262" cy="2889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907381" y="5301457"/>
            <a:ext cx="504825" cy="714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18816" r="38261" b="9985"/>
          <a:stretch>
            <a:fillRect/>
          </a:stretch>
        </p:blipFill>
        <p:spPr bwMode="auto">
          <a:xfrm>
            <a:off x="4284663" y="3213100"/>
            <a:ext cx="2305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6227763" y="3933825"/>
            <a:ext cx="720725" cy="21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124075" y="1412875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Page Layout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179388" y="3213100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2. Margins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042988" y="2636838"/>
            <a:ext cx="576262" cy="576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1331913" y="5589588"/>
            <a:ext cx="197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3. Custom Margins</a:t>
            </a:r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6875463" y="414972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4. تنظیم اندازه‌ها </a:t>
            </a:r>
            <a:endParaRPr lang="en-US" altLang="en-US" sz="1600"/>
          </a:p>
        </p:txBody>
      </p: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5559425" y="765175"/>
            <a:ext cx="274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 حاشیه‌های متن و قانون شیرازه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8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98" y="3380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2349500"/>
            <a:ext cx="48244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Page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layout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margins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Gutter</a:t>
            </a:r>
            <a:r>
              <a:rPr lang="en-US" altLang="zh-CN" b="1">
                <a:latin typeface="Times New Roman" panose="02020603050405020304" pitchFamily="18" charset="0"/>
                <a:sym typeface="Wingdings 3" panose="05040102010807070707" pitchFamily="18" charset="2"/>
              </a:rPr>
              <a:t> : 1</a:t>
            </a:r>
            <a:endParaRPr lang="en-US" altLang="zh-CN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en-US" altLang="zh-CN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Gutter opsitions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right</a:t>
            </a:r>
            <a:endParaRPr lang="en-US" altLang="zh-CN">
              <a:sym typeface="Wingdings 3" panose="05040102010807070707" pitchFamily="18" charset="2"/>
            </a:endParaRPr>
          </a:p>
          <a:p>
            <a:endParaRPr lang="en-US" altLang="zh-CN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Pages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Multiple</a:t>
            </a:r>
            <a:r>
              <a:rPr lang="en-US" altLang="zh-CN" b="1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Pages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Mirror margin</a:t>
            </a:r>
            <a:endParaRPr lang="en-US" altLang="zh-CN">
              <a:sym typeface="Wingdings 3" panose="05040102010807070707" pitchFamily="18" charset="2"/>
            </a:endParaRPr>
          </a:p>
          <a:p>
            <a:endParaRPr lang="en-US" altLang="zh-CN"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Preview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 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Apply to</a:t>
            </a:r>
            <a:r>
              <a:rPr lang="en-US" altLang="zh-CN">
                <a:latin typeface="Times New Roman" panose="02020603050405020304" pitchFamily="18" charset="0"/>
                <a:sym typeface="Wingdings 3" panose="05040102010807070707" pitchFamily="18" charset="2"/>
              </a:rPr>
              <a:t> 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Whole</a:t>
            </a:r>
            <a:r>
              <a:rPr lang="en-US" altLang="zh-CN" b="1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document</a:t>
            </a:r>
            <a:endParaRPr lang="en-US" altLang="zh-CN">
              <a:latin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20953" r="34093" b="7208"/>
          <a:stretch>
            <a:fillRect/>
          </a:stretch>
        </p:blipFill>
        <p:spPr bwMode="auto">
          <a:xfrm>
            <a:off x="5148263" y="1700213"/>
            <a:ext cx="3168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0800000">
            <a:off x="7019925" y="4076700"/>
            <a:ext cx="647700" cy="5048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416006" y="3032920"/>
            <a:ext cx="504825" cy="1444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6100" y="2565400"/>
            <a:ext cx="952500" cy="231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7164388" y="3357563"/>
            <a:ext cx="160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Gutter opsitions</a:t>
            </a:r>
            <a:r>
              <a:rPr lang="en-US" altLang="zh-CN" sz="12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right</a:t>
            </a:r>
            <a:endParaRPr lang="en-US" altLang="en-US" sz="1200"/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7164388" y="4652963"/>
            <a:ext cx="1979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Pages</a:t>
            </a:r>
            <a:r>
              <a:rPr lang="en-US" altLang="zh-CN" sz="12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Multiple</a:t>
            </a:r>
            <a:r>
              <a:rPr lang="en-US" altLang="zh-CN" sz="1200" b="1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Pages</a:t>
            </a:r>
            <a:r>
              <a:rPr lang="en-US" altLang="zh-CN" sz="120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Mirror margin</a:t>
            </a:r>
            <a:endParaRPr lang="en-US" altLang="zh-CN" sz="1200">
              <a:sym typeface="Wingdings 3" panose="05040102010807070707" pitchFamily="18" charset="2"/>
            </a:endParaRPr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3563938" y="5300663"/>
            <a:ext cx="1244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</a:rPr>
              <a:t>Whole</a:t>
            </a:r>
            <a:r>
              <a:rPr lang="en-US" altLang="zh-CN" sz="1200" b="1"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 sz="120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document</a:t>
            </a:r>
            <a:endParaRPr lang="en-US" altLang="en-US" sz="1200"/>
          </a:p>
        </p:txBody>
      </p:sp>
      <p:cxnSp>
        <p:nvCxnSpPr>
          <p:cNvPr id="19" name="Straight Arrow Connector 18"/>
          <p:cNvCxnSpPr>
            <a:stCxn id="16393" idx="3"/>
          </p:cNvCxnSpPr>
          <p:nvPr/>
        </p:nvCxnSpPr>
        <p:spPr>
          <a:xfrm flipV="1">
            <a:off x="4808538" y="5373688"/>
            <a:ext cx="407987" cy="666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98" y="3380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559425" y="765175"/>
            <a:ext cx="274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 حاشیه‌های متن و قانون شیرازه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638175" y="1290638"/>
            <a:ext cx="7894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24701A"/>
                </a:solidFill>
                <a:latin typeface="M Mitra" pitchFamily="2" charset="0"/>
                <a:cs typeface="M Mitra" pitchFamily="2" charset="0"/>
              </a:rPr>
              <a:t>روش تنظیم حاشیه‌های صحافی برای  یکسان شدن حاشیه‌ها پس از قرار گرفتن بخشی از برگه‌ها در داخل شیرازه</a:t>
            </a:r>
            <a:endParaRPr lang="en-US" altLang="en-US" sz="1600" b="1">
              <a:solidFill>
                <a:srgbClr val="24701A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5559425" y="765175"/>
            <a:ext cx="274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 حاشیه‌های متن و قانون شیرازه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4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107951" cy="110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r="5282" b="31343"/>
          <a:stretch/>
        </p:blipFill>
        <p:spPr bwMode="auto">
          <a:xfrm>
            <a:off x="622593" y="1305336"/>
            <a:ext cx="3373343" cy="341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059623" cy="384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867400" y="1395413"/>
            <a:ext cx="17446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چیدمان صفحه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حاشیه‌ها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حاشیه‌های سفارشی</a:t>
            </a:r>
          </a:p>
          <a:p>
            <a:pPr algn="r" rtl="1" eaLnBrk="1" hangingPunct="1">
              <a:buFontTx/>
              <a:buAutoNum type="arabicPeriod"/>
            </a:pP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buFontTx/>
              <a:buAutoNum type="arabicPeriod"/>
            </a:pP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461963" y="5300663"/>
            <a:ext cx="35036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 typeface="Calibri" panose="020F0502020204030204" pitchFamily="34" charset="0"/>
              <a:buAutoNum type="arabicPeriod" startAt="4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تعیین میزان حاشیه صحافی</a:t>
            </a:r>
          </a:p>
          <a:p>
            <a:pPr algn="r" rtl="1" eaLnBrk="1" hangingPunct="1">
              <a:buFontTx/>
              <a:buAutoNum type="arabicPeriod" startAt="4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قرار دادن موقعیت فضای خالی  در حالت راست</a:t>
            </a:r>
          </a:p>
          <a:p>
            <a:pPr algn="r" rtl="1" eaLnBrk="1" hangingPunct="1">
              <a:buFontTx/>
              <a:buAutoNum type="arabicPeriod" startAt="4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قرار دادن صفحات متعدد در حالت حاشیه‌های آینه</a:t>
            </a:r>
          </a:p>
          <a:p>
            <a:pPr algn="r" rtl="1" eaLnBrk="1" hangingPunct="1">
              <a:buFontTx/>
              <a:buAutoNum type="arabicPeriod" startAt="4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 اعمال بر کل نوشتار</a:t>
            </a:r>
          </a:p>
          <a:p>
            <a:pPr algn="r" rtl="1" eaLnBrk="1" hangingPunct="1">
              <a:buFontTx/>
              <a:buAutoNum type="arabicPeriod" startAt="4"/>
            </a:pP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buFontTx/>
              <a:buAutoNum type="arabicPeriod" startAt="4"/>
            </a:pP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284663" y="139382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۱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4408488" y="2008188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۲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4335463" y="4140200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۳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13" name="Straight Arrow Connector 8"/>
          <p:cNvCxnSpPr/>
          <p:nvPr/>
        </p:nvCxnSpPr>
        <p:spPr>
          <a:xfrm flipH="1">
            <a:off x="3255963" y="1547813"/>
            <a:ext cx="100488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9"/>
          <p:cNvCxnSpPr>
            <a:stCxn id="17418" idx="1"/>
          </p:cNvCxnSpPr>
          <p:nvPr/>
        </p:nvCxnSpPr>
        <p:spPr>
          <a:xfrm flipH="1" flipV="1">
            <a:off x="3567113" y="1941513"/>
            <a:ext cx="841375" cy="2524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8"/>
          <p:cNvCxnSpPr>
            <a:stCxn id="17419" idx="1"/>
          </p:cNvCxnSpPr>
          <p:nvPr/>
        </p:nvCxnSpPr>
        <p:spPr>
          <a:xfrm flipH="1">
            <a:off x="3516313" y="4324350"/>
            <a:ext cx="819150" cy="1841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316913" y="2339975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۴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357688" y="30146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۵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364163" y="5291138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۶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3579475" y="4356100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۴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20" name="Straight Arrow Connector 8"/>
          <p:cNvCxnSpPr/>
          <p:nvPr/>
        </p:nvCxnSpPr>
        <p:spPr>
          <a:xfrm flipH="1">
            <a:off x="7466013" y="2678113"/>
            <a:ext cx="850900" cy="7508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9"/>
          <p:cNvCxnSpPr>
            <a:stCxn id="17424" idx="3"/>
          </p:cNvCxnSpPr>
          <p:nvPr/>
        </p:nvCxnSpPr>
        <p:spPr>
          <a:xfrm>
            <a:off x="4665663" y="3200400"/>
            <a:ext cx="782637" cy="3254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8"/>
          <p:cNvCxnSpPr/>
          <p:nvPr/>
        </p:nvCxnSpPr>
        <p:spPr>
          <a:xfrm flipV="1">
            <a:off x="5580063" y="4578350"/>
            <a:ext cx="730250" cy="650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Rectangle 25"/>
          <p:cNvSpPr>
            <a:spLocks noChangeArrowheads="1"/>
          </p:cNvSpPr>
          <p:nvPr/>
        </p:nvSpPr>
        <p:spPr bwMode="auto">
          <a:xfrm>
            <a:off x="8469313" y="4859338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۷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27" name="Straight Arrow Connector 8"/>
          <p:cNvCxnSpPr/>
          <p:nvPr/>
        </p:nvCxnSpPr>
        <p:spPr>
          <a:xfrm flipH="1">
            <a:off x="7618413" y="5084763"/>
            <a:ext cx="850900" cy="7524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7" b="19601"/>
          <a:stretch>
            <a:fillRect/>
          </a:stretch>
        </p:blipFill>
        <p:spPr bwMode="auto">
          <a:xfrm>
            <a:off x="684213" y="1412875"/>
            <a:ext cx="4514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651500" y="1844675"/>
            <a:ext cx="2270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Insert</a:t>
            </a:r>
          </a:p>
          <a:p>
            <a:pPr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Page number</a:t>
            </a:r>
          </a:p>
          <a:p>
            <a:pPr eaLnBrk="1" hangingPunct="1">
              <a:buFontTx/>
              <a:buAutoNum type="arabicPeriod"/>
            </a:pPr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انتخاب نوع شماره‌گذاری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403351" y="1196975"/>
            <a:ext cx="576262" cy="2873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211637" y="1341438"/>
            <a:ext cx="576263" cy="2873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932363" y="2565400"/>
            <a:ext cx="79216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835150" y="908050"/>
            <a:ext cx="107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Insert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3563938" y="981075"/>
            <a:ext cx="164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2. Page number</a:t>
            </a:r>
          </a:p>
        </p:txBody>
      </p:sp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27589" r="37138" b="36269"/>
          <a:stretch>
            <a:fillRect/>
          </a:stretch>
        </p:blipFill>
        <p:spPr bwMode="auto">
          <a:xfrm>
            <a:off x="4500563" y="4005263"/>
            <a:ext cx="15859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4283869" y="3140869"/>
            <a:ext cx="1296988" cy="431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6300788" y="4149725"/>
            <a:ext cx="22320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برای ایجاد تغییر در شماره‌گذاری  روی گزینۀ </a:t>
            </a:r>
            <a:r>
              <a:rPr lang="en-US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Format page number </a:t>
            </a: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کلیک کنید. </a:t>
            </a:r>
            <a:endParaRPr lang="en-US" altLang="en-US"/>
          </a:p>
        </p:txBody>
      </p:sp>
      <p:pic>
        <p:nvPicPr>
          <p:cNvPr id="20" name="Picture 16" descr="Bullet-Mantegh(1)(AHK)-Edit01-00000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2254" t="30000" r="63075" b="63750"/>
          <a:stretch>
            <a:fillRect/>
          </a:stretch>
        </p:blipFill>
        <p:spPr bwMode="auto">
          <a:xfrm>
            <a:off x="8460432" y="4293096"/>
            <a:ext cx="3587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Box 16"/>
          <p:cNvSpPr txBox="1">
            <a:spLocks noChangeArrowheads="1"/>
          </p:cNvSpPr>
          <p:nvPr/>
        </p:nvSpPr>
        <p:spPr bwMode="auto">
          <a:xfrm>
            <a:off x="5573713" y="7143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84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7366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-99392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 txBox="1">
            <a:spLocks noChangeArrowheads="1"/>
          </p:cNvSpPr>
          <p:nvPr/>
        </p:nvSpPr>
        <p:spPr bwMode="auto">
          <a:xfrm>
            <a:off x="5492750" y="7651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107951" cy="110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9" t="2426" r="9897" b="65671"/>
          <a:stretch/>
        </p:blipFill>
        <p:spPr bwMode="auto">
          <a:xfrm>
            <a:off x="409451" y="1412776"/>
            <a:ext cx="6696744" cy="219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56" y="3429000"/>
            <a:ext cx="2505425" cy="277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380163" y="4203700"/>
            <a:ext cx="200818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درج</a:t>
            </a:r>
          </a:p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 صفحه</a:t>
            </a:r>
          </a:p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تعیین نوع شماره‌گذاری</a:t>
            </a:r>
          </a:p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تغییر قالب‌بندی شماره‌ها</a:t>
            </a:r>
          </a:p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endParaRPr lang="fa-IR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algn="r" rtl="1" eaLnBrk="1" hangingPunct="1">
              <a:lnSpc>
                <a:spcPct val="150000"/>
              </a:lnSpc>
              <a:buFontTx/>
              <a:buAutoNum type="arabicPeriod"/>
            </a:pP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8027988" y="1341438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۱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2555875" y="549275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۲</a:t>
            </a:r>
            <a:endParaRPr lang="fa-IR" altLang="en-US">
              <a:solidFill>
                <a:srgbClr val="C00000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3132138" y="277177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۳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11" name="Straight Arrow Connector 8"/>
          <p:cNvCxnSpPr/>
          <p:nvPr/>
        </p:nvCxnSpPr>
        <p:spPr>
          <a:xfrm flipH="1">
            <a:off x="7019925" y="1557338"/>
            <a:ext cx="100488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9"/>
          <p:cNvCxnSpPr>
            <a:stCxn id="19465" idx="1"/>
          </p:cNvCxnSpPr>
          <p:nvPr/>
        </p:nvCxnSpPr>
        <p:spPr>
          <a:xfrm flipH="1">
            <a:off x="2051050" y="733425"/>
            <a:ext cx="504825" cy="9763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>
            <a:stCxn id="19466" idx="1"/>
          </p:cNvCxnSpPr>
          <p:nvPr/>
        </p:nvCxnSpPr>
        <p:spPr>
          <a:xfrm flipH="1" flipV="1">
            <a:off x="2303463" y="2771775"/>
            <a:ext cx="828675" cy="1841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1455738" y="42211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۴</a:t>
            </a:r>
            <a:endParaRPr lang="fa-IR" altLang="en-US">
              <a:solidFill>
                <a:srgbClr val="C00000"/>
              </a:solidFill>
            </a:endParaRPr>
          </a:p>
        </p:txBody>
      </p:sp>
      <p:cxnSp>
        <p:nvCxnSpPr>
          <p:cNvPr id="15" name="Straight Arrow Connector 8"/>
          <p:cNvCxnSpPr/>
          <p:nvPr/>
        </p:nvCxnSpPr>
        <p:spPr>
          <a:xfrm flipH="1" flipV="1">
            <a:off x="1547813" y="3284538"/>
            <a:ext cx="136525" cy="9191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8"/>
          <p:cNvCxnSpPr/>
          <p:nvPr/>
        </p:nvCxnSpPr>
        <p:spPr>
          <a:xfrm>
            <a:off x="1927225" y="3281363"/>
            <a:ext cx="790575" cy="6524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25"/>
          <p:cNvSpPr>
            <a:spLocks noChangeArrowheads="1"/>
          </p:cNvSpPr>
          <p:nvPr/>
        </p:nvSpPr>
        <p:spPr bwMode="auto">
          <a:xfrm>
            <a:off x="7883525" y="19685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defRPr/>
            </a:pPr>
            <a:endParaRPr lang="en-US" sz="1600" b="1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M Mitra" pitchFamily="2" charset="-78"/>
            </a:endParaRPr>
          </a:p>
        </p:txBody>
      </p:sp>
      <p:sp>
        <p:nvSpPr>
          <p:cNvPr id="20483" name="TextBox 23"/>
          <p:cNvSpPr txBox="1">
            <a:spLocks noChangeArrowheads="1"/>
          </p:cNvSpPr>
          <p:nvPr/>
        </p:nvSpPr>
        <p:spPr bwMode="auto">
          <a:xfrm>
            <a:off x="1268413" y="1341438"/>
            <a:ext cx="6746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fa-IR" altLang="en-US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در پایان‌نامه معمولاً صفحات اولیه که شامل عنوان، فهرست‌ها و ... است  و نیز صفحات انتهایی که شامل </a:t>
            </a:r>
          </a:p>
          <a:p>
            <a:pPr algn="ctr" rtl="1" eaLnBrk="1" hangingPunct="1"/>
            <a:r>
              <a:rPr lang="fa-IR" altLang="en-US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چکیدۀ انگلیسی یا عربی است بدون شماره یا با اعداد یونانی </a:t>
            </a:r>
            <a:r>
              <a:rPr lang="en-US" altLang="en-US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I,ii,iii</a:t>
            </a:r>
            <a:r>
              <a:rPr lang="fa-IR" altLang="en-US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و یا با حروف الفبا شماره‌گذاری می‌شود </a:t>
            </a:r>
          </a:p>
          <a:p>
            <a:pPr algn="ctr" rtl="1" eaLnBrk="1" hangingPunct="1"/>
            <a:r>
              <a:rPr lang="fa-IR" altLang="en-US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و از بخش دوم که فصل اول پایان‌نامه شروع می‌شود روش شماره‌گذاری به‌صورت عددی 1، 2، 3، . . . می‌باشد.</a:t>
            </a:r>
          </a:p>
        </p:txBody>
      </p:sp>
      <p:sp>
        <p:nvSpPr>
          <p:cNvPr id="20484" name="Rectangle 24"/>
          <p:cNvSpPr>
            <a:spLocks noChangeArrowheads="1"/>
          </p:cNvSpPr>
          <p:nvPr/>
        </p:nvSpPr>
        <p:spPr bwMode="auto">
          <a:xfrm>
            <a:off x="3348038" y="2420938"/>
            <a:ext cx="30241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برای این کار، باید فایل ورد خود را به دو بخش جداگانه  یا </a:t>
            </a:r>
            <a:r>
              <a:rPr lang="en-US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Section </a:t>
            </a:r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تقسیم کنید تا شماره‌گذاری آنها نیز متفاوت اعمال شود. </a:t>
            </a:r>
            <a:endParaRPr lang="en-US" altLang="en-US" sz="1400" b="1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M Mitra" pitchFamily="2" charset="0"/>
            </a:endParaRPr>
          </a:p>
          <a:p>
            <a:pPr algn="r" rtl="1" eaLnBrk="1" hangingPunct="1"/>
            <a:endParaRPr lang="fa-IR" altLang="en-US" sz="400" b="1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M Mitra" pitchFamily="2" charset="0"/>
            </a:endParaRPr>
          </a:p>
          <a:p>
            <a:pPr algn="r" rtl="1" eaLnBrk="1" hangingPunct="1"/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برای ایجاد یک بخش جدید به منوی </a:t>
            </a:r>
            <a:r>
              <a:rPr lang="en-US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Page Layout</a:t>
            </a:r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رفته روی گزینۀ </a:t>
            </a:r>
            <a:r>
              <a:rPr lang="en-US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Breaks </a:t>
            </a:r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و سپس </a:t>
            </a:r>
            <a:r>
              <a:rPr lang="en-US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Next Page</a:t>
            </a:r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کلیک کنید به این ترتیب بخشی جداگانه در ورد ایجاد خواهد شد.</a:t>
            </a:r>
          </a:p>
          <a:p>
            <a:pPr algn="r" rtl="1" eaLnBrk="1" hangingPunct="1"/>
            <a:endParaRPr lang="en-US" altLang="en-US" sz="1200" b="1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M Mitra" pitchFamily="2" charset="0"/>
            </a:endParaRPr>
          </a:p>
          <a:p>
            <a:pPr algn="r" rtl="1" eaLnBrk="1" hangingPunct="1"/>
            <a:r>
              <a:rPr lang="fa-IR" altLang="en-US" sz="1400" b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اما این بخش هنوز از شماره صفحات بخش قبلی پیروی می‌کند.</a:t>
            </a:r>
          </a:p>
          <a:p>
            <a:pPr algn="r" rtl="1" eaLnBrk="1" hangingPunct="1"/>
            <a:endParaRPr lang="en-US" altLang="en-US" sz="1400"/>
          </a:p>
        </p:txBody>
      </p:sp>
      <p:pic>
        <p:nvPicPr>
          <p:cNvPr id="204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5" b="29643"/>
          <a:stretch>
            <a:fillRect/>
          </a:stretch>
        </p:blipFill>
        <p:spPr bwMode="auto">
          <a:xfrm rot="20582162">
            <a:off x="479695" y="3103560"/>
            <a:ext cx="3012795" cy="236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540544" y="2997994"/>
            <a:ext cx="503237" cy="358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11188" y="3860800"/>
            <a:ext cx="936625" cy="5048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052637" y="4797426"/>
            <a:ext cx="1008063" cy="576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207963" y="2565400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Page Layout</a:t>
            </a:r>
            <a:r>
              <a:rPr lang="fa-IR" altLang="en-US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</a:t>
            </a:r>
            <a:endParaRPr lang="en-US" altLang="en-US"/>
          </a:p>
        </p:txBody>
      </p:sp>
      <p:sp>
        <p:nvSpPr>
          <p:cNvPr id="20490" name="Rectangle 24"/>
          <p:cNvSpPr>
            <a:spLocks noChangeArrowheads="1"/>
          </p:cNvSpPr>
          <p:nvPr/>
        </p:nvSpPr>
        <p:spPr bwMode="auto">
          <a:xfrm>
            <a:off x="395288" y="46434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Breaks </a:t>
            </a:r>
            <a:endParaRPr lang="en-US" altLang="en-US">
              <a:ea typeface="Calibri" panose="020F0502020204030204" pitchFamily="34" charset="0"/>
              <a:cs typeface="M Mitra" pitchFamily="2" charset="0"/>
            </a:endParaRPr>
          </a:p>
        </p:txBody>
      </p:sp>
      <p:sp>
        <p:nvSpPr>
          <p:cNvPr id="20491" name="Rectangle 25"/>
          <p:cNvSpPr>
            <a:spLocks noChangeArrowheads="1"/>
          </p:cNvSpPr>
          <p:nvPr/>
        </p:nvSpPr>
        <p:spPr bwMode="auto">
          <a:xfrm>
            <a:off x="2124075" y="5722938"/>
            <a:ext cx="1195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Next Page</a:t>
            </a:r>
            <a:r>
              <a:rPr lang="fa-IR" altLang="en-US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</a:t>
            </a:r>
            <a:endParaRPr lang="en-US" altLang="en-US"/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5492750" y="7651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95" name="Picture 3" descr="C:\Documents and Settings\maroof-a\Desktop\بالت\آرشیو کادر‌ها\Bullet-Shia-sh(PH)-Edit1-4-000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5361" r="32938" b="73389"/>
          <a:stretch>
            <a:fillRect/>
          </a:stretch>
        </p:blipFill>
        <p:spPr bwMode="auto">
          <a:xfrm>
            <a:off x="755650" y="908050"/>
            <a:ext cx="764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r="13253" b="27985"/>
          <a:stretch/>
        </p:blipFill>
        <p:spPr bwMode="auto">
          <a:xfrm>
            <a:off x="6660232" y="3429000"/>
            <a:ext cx="2232248" cy="299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65" y="5345385"/>
            <a:ext cx="1107951" cy="110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6"/>
          <a:stretch/>
        </p:blipFill>
        <p:spPr bwMode="auto">
          <a:xfrm>
            <a:off x="426331" y="5009350"/>
            <a:ext cx="4001653" cy="1299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700338" y="1547813"/>
            <a:ext cx="5795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dirty="0">
                <a:cs typeface="B Titr" panose="00000700000000000000" pitchFamily="2" charset="-78"/>
              </a:rPr>
              <a:t> </a:t>
            </a:r>
            <a:r>
              <a:rPr lang="fa-IR" alt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برای قطع ارتباط بخش دوم با بخش اول، به ترتیب زیر عمل کنید: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47638" y="2133600"/>
            <a:ext cx="8208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در بخش جدید روی شمارۀ صفحه دو بار کلیک کنید تا منوی 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design</a:t>
            </a:r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بالای صفحه ایجاد شود</a:t>
            </a:r>
            <a:r>
              <a:rPr lang="fa-IR" alt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</a:t>
            </a:r>
            <a:endParaRPr lang="fa-IR" altLang="en-US" dirty="0">
              <a:solidFill>
                <a:srgbClr val="00B050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2. روی گزینۀ 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Link to Previous</a:t>
            </a:r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کلیک کنید تا ارتباط دو بخش از هم قطع شود.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3. برای اطمینان از جدا شدن دو بخش، روی علامت           در سمت راست کلیک کنید و مجددا این منو را با دو بار کلیک بر روی شمارۀ 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صفحه باز کنید</a:t>
            </a:r>
            <a:r>
              <a:rPr lang="fa-IR" altLang="en-US" dirty="0">
                <a:solidFill>
                  <a:srgbClr val="00B050"/>
                </a:solidFill>
                <a:cs typeface="B Mitra" panose="00000400000000000000" pitchFamily="2" charset="-78"/>
              </a:rPr>
              <a:t>.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4. حال روی گزینۀ 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Different First Page</a:t>
            </a:r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کلیک کنید تا صفحه اول بخش دوم شماره نداشته باشد.</a:t>
            </a:r>
          </a:p>
          <a:p>
            <a:pPr algn="r" rtl="1" eaLnBrk="1" hangingPunct="1"/>
            <a:endParaRPr lang="fa-IR" altLang="en-US" sz="1400" b="1" dirty="0">
              <a:solidFill>
                <a:srgbClr val="00B05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5. در همین منو، از سمت چپ روی 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Page Number</a:t>
            </a:r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کلیک کنید و در بخش 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Format Page Number</a:t>
            </a:r>
            <a:endParaRPr lang="fa-IR" altLang="en-US" sz="1400" b="1" dirty="0">
              <a:solidFill>
                <a:srgbClr val="00B05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  روش 1و 2و 3 را برگزینید.</a:t>
            </a:r>
          </a:p>
          <a:p>
            <a:pPr algn="r" rtl="1" eaLnBrk="1" hangingPunct="1"/>
            <a:endParaRPr lang="fa-IR" altLang="en-US" dirty="0"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ملاحظه خواهید کرد که ارتباط دو بخش و نوع شماره‌گذاری آنها با هم تفاوت دارد و می‌توانید هر بخش را جداگانه فرمت‌دهی کنید.</a:t>
            </a:r>
            <a:endParaRPr lang="en-US" altLang="en-US" sz="1400" b="1" dirty="0">
              <a:solidFill>
                <a:srgbClr val="0000FF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5492750" y="7651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تصویر 1" descr="برش صفح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2" y="5032792"/>
            <a:ext cx="3915322" cy="127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ullet-Shia-sh(PH)-Edit1-5-000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5000" r="19061" b="25000"/>
          <a:stretch>
            <a:fillRect/>
          </a:stretch>
        </p:blipFill>
        <p:spPr bwMode="auto">
          <a:xfrm>
            <a:off x="1547813" y="1773238"/>
            <a:ext cx="662463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635375" y="3179763"/>
            <a:ext cx="2447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fa-IR" altLang="en-US" sz="3200" dirty="0">
              <a:solidFill>
                <a:srgbClr val="58267E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 eaLnBrk="1" hangingPunct="1"/>
            <a:endParaRPr lang="fa-IR" altLang="en-US" sz="3200" dirty="0">
              <a:solidFill>
                <a:srgbClr val="58267E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 eaLnBrk="1" hangingPunct="1"/>
            <a:endParaRPr lang="fa-IR" altLang="en-US" sz="3200" dirty="0">
              <a:solidFill>
                <a:srgbClr val="58267E"/>
              </a:solidFill>
              <a:latin typeface="IranNastaliq" pitchFamily="18" charset="0"/>
              <a:cs typeface="IranNastaliq" pitchFamily="18" charset="0"/>
            </a:endParaRPr>
          </a:p>
          <a:p>
            <a:pPr algn="r" rtl="1" eaLnBrk="1" hangingPunct="1"/>
            <a:endParaRPr lang="fa-IR" altLang="en-US" sz="3200" dirty="0">
              <a:solidFill>
                <a:srgbClr val="58267E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473361" y="2349500"/>
            <a:ext cx="3259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2800" b="1" dirty="0" smtClean="0">
                <a:solidFill>
                  <a:srgbClr val="953735"/>
                </a:solidFill>
                <a:latin typeface="M Mitra" pitchFamily="2" charset="0"/>
                <a:cs typeface="B Titr" panose="00000700000000000000" pitchFamily="2" charset="-78"/>
              </a:rPr>
              <a:t>آموزش پایان</a:t>
            </a:r>
            <a:r>
              <a:rPr lang="fa-IR" altLang="en-US" sz="2800" b="1" dirty="0">
                <a:solidFill>
                  <a:srgbClr val="953735"/>
                </a:solidFill>
                <a:latin typeface="M Mitra" pitchFamily="2" charset="0"/>
                <a:cs typeface="B Titr" panose="00000700000000000000" pitchFamily="2" charset="-78"/>
              </a:rPr>
              <a:t>‏نامه نویسی</a:t>
            </a:r>
            <a:endParaRPr lang="en-US" altLang="en-US" sz="2800" dirty="0">
              <a:solidFill>
                <a:srgbClr val="953735"/>
              </a:solidFill>
              <a:latin typeface="M Mitra" pitchFamily="2" charset="0"/>
              <a:cs typeface="B Titr" panose="00000700000000000000" pitchFamily="2" charset="-78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143000" y="3367583"/>
            <a:ext cx="624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3200" dirty="0">
                <a:solidFill>
                  <a:srgbClr val="58267E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آشنایی با واژه‌پرداز    </a:t>
            </a:r>
            <a:r>
              <a:rPr lang="fa-IR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Microsoft Word</a:t>
            </a:r>
            <a:endParaRPr lang="fa-IR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 eaLnBrk="1" hangingPunct="1"/>
            <a:endParaRPr lang="fa-IR" altLang="en-US" sz="3200" dirty="0">
              <a:solidFill>
                <a:srgbClr val="58267E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06" y="5272175"/>
            <a:ext cx="3048000" cy="920575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2476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49"/>
          <a:stretch>
            <a:fillRect/>
          </a:stretch>
        </p:blipFill>
        <p:spPr bwMode="auto">
          <a:xfrm>
            <a:off x="827088" y="1412875"/>
            <a:ext cx="5940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4716462" y="1844676"/>
            <a:ext cx="1008063" cy="576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455987" y="2384426"/>
            <a:ext cx="1223963" cy="1444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3059113" y="3068638"/>
            <a:ext cx="206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Different First Page</a:t>
            </a:r>
            <a:r>
              <a:rPr lang="fa-IR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</a:t>
            </a:r>
            <a:endParaRPr lang="en-US" altLang="en-US"/>
          </a:p>
        </p:txBody>
      </p:sp>
      <p:sp>
        <p:nvSpPr>
          <p:cNvPr id="22535" name="Rectangle 21"/>
          <p:cNvSpPr>
            <a:spLocks noChangeArrowheads="1"/>
          </p:cNvSpPr>
          <p:nvPr/>
        </p:nvSpPr>
        <p:spPr bwMode="auto">
          <a:xfrm>
            <a:off x="5148263" y="263683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design</a:t>
            </a:r>
            <a:r>
              <a:rPr lang="fa-IR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</a:t>
            </a:r>
            <a:endParaRPr lang="en-US" altLang="en-US"/>
          </a:p>
        </p:txBody>
      </p:sp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250825" y="3213100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Page Number</a:t>
            </a:r>
            <a:r>
              <a:rPr lang="fa-IR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 </a:t>
            </a:r>
            <a:endParaRPr lang="en-US" alt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75469" y="2385219"/>
            <a:ext cx="1223962" cy="431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547812" y="3284538"/>
            <a:ext cx="1368425" cy="21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Rectangle 27"/>
          <p:cNvSpPr>
            <a:spLocks noChangeArrowheads="1"/>
          </p:cNvSpPr>
          <p:nvPr/>
        </p:nvSpPr>
        <p:spPr bwMode="auto">
          <a:xfrm>
            <a:off x="1403350" y="4076700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rPr>
              <a:t>Format Page Number</a:t>
            </a:r>
            <a:endParaRPr lang="en-US" altLang="en-US">
              <a:ea typeface="Calibri" panose="020F0502020204030204" pitchFamily="34" charset="0"/>
              <a:cs typeface="M Mitra" pitchFamily="2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3492500" y="4437063"/>
            <a:ext cx="1295400" cy="9366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5492750" y="7651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76358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Bullet-Mantegh(1)(AHK)-Edit01-0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4" t="30000" r="63075" b="63750"/>
          <a:stretch>
            <a:fillRect/>
          </a:stretch>
        </p:blipFill>
        <p:spPr bwMode="auto">
          <a:xfrm>
            <a:off x="8425656" y="1421857"/>
            <a:ext cx="357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3"/>
          <p:cNvSpPr>
            <a:spLocks noChangeArrowheads="1"/>
          </p:cNvSpPr>
          <p:nvPr/>
        </p:nvSpPr>
        <p:spPr bwMode="auto">
          <a:xfrm>
            <a:off x="1243807" y="1332363"/>
            <a:ext cx="7129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در متونی مانند پایان‌نامه، مقاله و ....معمولاً از قلم‌های مختلف با اندازه‌های متفاوت استفاده می‌شود.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برای ایجاد رویه واحد در کل پایان نامه و ایجاد سهولت در کار، بهتر است برای هر یک از قسمت‌ها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مانند عنوان فصول، عناوین اصلی، عناوین فرعی و امثال آن یک سبک (</a:t>
            </a:r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Style 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) ایجاد کنیم تا با استفاده از آن،  قلم،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اندازه قلم،چیدمان و سایر موارد به صورت خودکار تنظیم گردد و نیاز به تنظیم هر بارۀ آنها نباشد.</a:t>
            </a:r>
            <a:endParaRPr lang="en-US" altLang="en-US" sz="14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  <a:p>
            <a:pPr algn="r" rtl="1" eaLnBrk="1" hangingPunct="1"/>
            <a:endParaRPr lang="fa-IR" altLang="en-US" sz="1400" b="1" dirty="0">
              <a:solidFill>
                <a:srgbClr val="58267E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eaLnBrk="1" hangingPunct="1"/>
            <a:endParaRPr lang="fa-IR" altLang="en-US" sz="1400" dirty="0">
              <a:cs typeface="B Mitra" panose="00000400000000000000" pitchFamily="2" charset="-78"/>
            </a:endParaRPr>
          </a:p>
          <a:p>
            <a:pPr algn="r" eaLnBrk="1" hangingPunct="1"/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Styles 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» بخش </a:t>
            </a:r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Home 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 به منوی </a:t>
            </a:r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Style 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برای ایجاد یک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مراجعه و روی نشان          که در گوشه پایین راست این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بخش موجود است کلیک کنید تا پنجره مربوط به شکل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زیر باز شود:</a:t>
            </a:r>
          </a:p>
        </p:txBody>
      </p:sp>
      <p:pic>
        <p:nvPicPr>
          <p:cNvPr id="2355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183">
            <a:off x="5399088" y="3686175"/>
            <a:ext cx="15890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2444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56"/>
          <a:stretch>
            <a:fillRect/>
          </a:stretch>
        </p:blipFill>
        <p:spPr bwMode="auto">
          <a:xfrm>
            <a:off x="611188" y="2565400"/>
            <a:ext cx="3981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rot="5400000" flipH="1" flipV="1">
            <a:off x="3527425" y="3897313"/>
            <a:ext cx="64770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4067175" y="4581525"/>
            <a:ext cx="1081088" cy="647700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7030A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5650" y="2781300"/>
            <a:ext cx="287338" cy="28733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428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43"/>
          <p:cNvSpPr>
            <a:spLocks noChangeArrowheads="1"/>
          </p:cNvSpPr>
          <p:nvPr/>
        </p:nvSpPr>
        <p:spPr bwMode="auto">
          <a:xfrm>
            <a:off x="684213" y="422116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Home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431801" y="3609975"/>
            <a:ext cx="10795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6554788" y="765175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تعریف سبک یا </a:t>
            </a:r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Style</a:t>
            </a:r>
          </a:p>
        </p:txBody>
      </p:sp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765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3"/>
          <p:cNvGrpSpPr>
            <a:grpSpLocks/>
          </p:cNvGrpSpPr>
          <p:nvPr/>
        </p:nvGrpSpPr>
        <p:grpSpPr bwMode="auto">
          <a:xfrm>
            <a:off x="8218488" y="1357313"/>
            <a:ext cx="455612" cy="439737"/>
            <a:chOff x="8218201" y="1357298"/>
            <a:chExt cx="456259" cy="439261"/>
          </a:xfrm>
        </p:grpSpPr>
        <p:sp>
          <p:nvSpPr>
            <p:cNvPr id="24592" name="Rectangle 13"/>
            <p:cNvSpPr>
              <a:spLocks noChangeArrowheads="1"/>
            </p:cNvSpPr>
            <p:nvPr/>
          </p:nvSpPr>
          <p:spPr bwMode="auto">
            <a:xfrm>
              <a:off x="8218201" y="1357298"/>
              <a:ext cx="184762" cy="368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M Mitra" pitchFamily="2" charset="0"/>
              </a:endParaRPr>
            </a:p>
          </p:txBody>
        </p:sp>
        <p:pic>
          <p:nvPicPr>
            <p:cNvPr id="24593" name="Picture 11" descr="Bullet-Mantegh(1)(AHK)-Edit01-0000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4" t="30000" r="63075" b="63750"/>
            <a:stretch>
              <a:fillRect/>
            </a:stretch>
          </p:blipFill>
          <p:spPr bwMode="auto">
            <a:xfrm>
              <a:off x="8317269" y="1439369"/>
              <a:ext cx="357191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26"/>
          <p:cNvSpPr>
            <a:spLocks noChangeArrowheads="1"/>
          </p:cNvSpPr>
          <p:nvPr/>
        </p:nvSpPr>
        <p:spPr bwMode="auto">
          <a:xfrm>
            <a:off x="3708400" y="141287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در این مرحله برای ایجاد یک قالب جدید می‌توان روی</a:t>
            </a:r>
          </a:p>
          <a:p>
            <a:pPr algn="justLow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کلید        که در پایین این پنجره موجود است کلیک کرد تا</a:t>
            </a:r>
          </a:p>
          <a:p>
            <a:pPr algn="justLow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پنجره بعدی به شکل زیر باز شود: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pic>
        <p:nvPicPr>
          <p:cNvPr id="2458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00213"/>
            <a:ext cx="219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5871911" y="2852738"/>
            <a:ext cx="31054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 در سطر اول نام قالب خود را تایپ کنید.</a:t>
            </a:r>
          </a:p>
          <a:p>
            <a:pPr algn="r" rtl="1" eaLnBrk="1" hangingPunct="1"/>
            <a:endParaRPr lang="fa-IR" altLang="en-US" sz="14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با انتخاب گزینۀ </a:t>
            </a:r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Format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 از پایین این بخش </a:t>
            </a:r>
          </a:p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می توانید تنظیمات خود را اعمال کنید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.</a:t>
            </a:r>
            <a:endParaRPr lang="en-US" altLang="en-US" sz="1400" b="1" dirty="0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4787900" y="6021388"/>
            <a:ext cx="109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New style</a:t>
            </a:r>
          </a:p>
        </p:txBody>
      </p:sp>
      <p:pic>
        <p:nvPicPr>
          <p:cNvPr id="2458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b="8917"/>
          <a:stretch>
            <a:fillRect/>
          </a:stretch>
        </p:blipFill>
        <p:spPr bwMode="auto">
          <a:xfrm>
            <a:off x="1619250" y="2276475"/>
            <a:ext cx="4176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eft-Up Arrow 19"/>
          <p:cNvSpPr/>
          <p:nvPr/>
        </p:nvSpPr>
        <p:spPr>
          <a:xfrm>
            <a:off x="4284663" y="5661025"/>
            <a:ext cx="574675" cy="504825"/>
          </a:xfrm>
          <a:prstGeom prst="leftUpArrow">
            <a:avLst>
              <a:gd name="adj1" fmla="val 2604"/>
              <a:gd name="adj2" fmla="val 2835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692275" y="5300663"/>
            <a:ext cx="503238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Rectangle 21"/>
          <p:cNvSpPr>
            <a:spLocks noChangeArrowheads="1"/>
          </p:cNvSpPr>
          <p:nvPr/>
        </p:nvSpPr>
        <p:spPr bwMode="auto">
          <a:xfrm>
            <a:off x="1116013" y="486886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Format</a:t>
            </a:r>
            <a:endParaRPr lang="en-US" altLang="en-US"/>
          </a:p>
        </p:txBody>
      </p:sp>
      <p:pic>
        <p:nvPicPr>
          <p:cNvPr id="14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6554788" y="765175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تعریف سبک یا </a:t>
            </a:r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Style</a:t>
            </a:r>
          </a:p>
        </p:txBody>
      </p:sp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765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73" y="4130799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591" name="TextBox 18"/>
          <p:cNvSpPr txBox="1">
            <a:spLocks noChangeArrowheads="1"/>
          </p:cNvSpPr>
          <p:nvPr/>
        </p:nvSpPr>
        <p:spPr bwMode="auto">
          <a:xfrm>
            <a:off x="5994400" y="4868863"/>
            <a:ext cx="2681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شیوه و امکانات ایجاد سبک و بهره‌گیری از آن در نسخه ۲۰۱۰ تفاوت چندانی با نسخه ۲۰۰۷ ندارد.</a:t>
            </a:r>
            <a:endParaRPr lang="en-US" altLang="en-US" sz="14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250" y="1397000"/>
            <a:ext cx="716756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معمولاً عناوین اصلی و فرعی </a:t>
            </a:r>
            <a:r>
              <a:rPr lang="fa-I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پایان‌نامه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به صورت 1-1، 1-2 و ... </a:t>
            </a:r>
            <a:r>
              <a:rPr lang="fa-I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شماره‌گذاری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</a:t>
            </a:r>
            <a:r>
              <a:rPr lang="fa-I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می‌شوند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برای اعمال این نوع </a:t>
            </a:r>
            <a:r>
              <a:rPr lang="fa-I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شماره‌گذاری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به صورت خودکار به ترتیب زیر عمل کنید: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+mj-cs"/>
              </a:rPr>
              <a:t>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Multilevel list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+mj-cs"/>
              </a:rPr>
              <a:t>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+mj-cs"/>
              </a:rPr>
              <a:t>(        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M Mitra" pitchFamily="2" charset="-78"/>
              </a:rPr>
              <a:t>انتخاب </a:t>
            </a:r>
            <a:r>
              <a:rPr lang="fa-I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M Mitra" pitchFamily="2" charset="-78"/>
              </a:rPr>
              <a:t>گزینۀ</a:t>
            </a:r>
            <a:r>
              <a:rPr lang="fa-I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 Mitra" pitchFamily="2" charset="-78"/>
                <a:cs typeface="M Mitra" pitchFamily="2" charset="-78"/>
              </a:rPr>
              <a:t> مورد نظر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M Mitra" pitchFamily="2" charset="-78"/>
              <a:cs typeface="M Mitra" pitchFamily="2" charset="-78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17" y="2667000"/>
            <a:ext cx="295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4" b="26709"/>
          <a:stretch>
            <a:fillRect/>
          </a:stretch>
        </p:blipFill>
        <p:spPr bwMode="auto">
          <a:xfrm>
            <a:off x="5148064" y="2420888"/>
            <a:ext cx="3456384" cy="289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Bullet-Jamee-b(HKP)-Edit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8436" t="26250" r="65938" b="66251"/>
          <a:stretch>
            <a:fillRect/>
          </a:stretch>
        </p:blipFill>
        <p:spPr bwMode="auto">
          <a:xfrm>
            <a:off x="8535863" y="1412776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6199188" y="714375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خودکار عناوین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765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تصویر 1" descr="برش صفحه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3" y="5261424"/>
            <a:ext cx="4515481" cy="104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11" name="TextBox 18"/>
          <p:cNvSpPr txBox="1">
            <a:spLocks noChangeArrowheads="1"/>
          </p:cNvSpPr>
          <p:nvPr/>
        </p:nvSpPr>
        <p:spPr bwMode="auto">
          <a:xfrm>
            <a:off x="1785938" y="4275138"/>
            <a:ext cx="2646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در نسخه ۲۰۱۰ نیز با همان شکل در بخش صفحه اصلی عمل می‌شود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cxnSp>
        <p:nvCxnSpPr>
          <p:cNvPr id="14" name="Straight Arrow Connector 17"/>
          <p:cNvCxnSpPr>
            <a:stCxn id="25611" idx="1"/>
          </p:cNvCxnSpPr>
          <p:nvPr/>
        </p:nvCxnSpPr>
        <p:spPr>
          <a:xfrm flipH="1">
            <a:off x="574675" y="4567238"/>
            <a:ext cx="1211263" cy="10461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7"/>
          <p:cNvCxnSpPr/>
          <p:nvPr/>
        </p:nvCxnSpPr>
        <p:spPr>
          <a:xfrm>
            <a:off x="3460750" y="4860925"/>
            <a:ext cx="606425" cy="4000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713" y="1557338"/>
            <a:ext cx="6561137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اگر از قبل </a:t>
            </a:r>
            <a:r>
              <a:rPr lang="fa-I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ساختارهایی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را تعریف </a:t>
            </a:r>
            <a:r>
              <a:rPr lang="fa-I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کرده‌اید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، </a:t>
            </a:r>
            <a:r>
              <a:rPr lang="fa-I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می‌توانید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روی </a:t>
            </a:r>
            <a:r>
              <a:rPr lang="fa-I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گزینۀ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Define new multiple list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 و سپس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more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کلیک نموده و سطوح مختلف </a:t>
            </a:r>
            <a:r>
              <a:rPr lang="fa-I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شماره‌گذاری</a:t>
            </a:r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برای ساختارها را مشاهده کنید</a:t>
            </a:r>
            <a:r>
              <a:rPr lang="fa-IR" dirty="0">
                <a:latin typeface="Times New Roman" panose="02020603050405020304" pitchFamily="18" charset="0"/>
                <a:cs typeface="B Yekan" panose="00000400000000000000" pitchFamily="2" charset="-78"/>
              </a:rPr>
              <a:t>.</a:t>
            </a:r>
          </a:p>
          <a:p>
            <a:pPr algn="r" rt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t="21153" r="23677" b="16454"/>
          <a:stretch>
            <a:fillRect/>
          </a:stretch>
        </p:blipFill>
        <p:spPr bwMode="auto">
          <a:xfrm>
            <a:off x="971550" y="2205038"/>
            <a:ext cx="31686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863451" y="2492375"/>
            <a:ext cx="49392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در این بخش با استفاده از گزینۀ </a:t>
            </a:r>
            <a:r>
              <a:rPr lang="en-US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link level to style</a:t>
            </a:r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 نام ساختار </a:t>
            </a:r>
          </a:p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مورد نظر خود را انتخاب کنید</a:t>
            </a:r>
          </a:p>
          <a:p>
            <a:pPr algn="r" rtl="1" eaLnBrk="1" hangingPunct="1"/>
            <a:endParaRPr lang="fa-IR" altLang="en-US" sz="1600" b="1" dirty="0">
              <a:solidFill>
                <a:srgbClr val="7030A0"/>
              </a:solidFill>
              <a:latin typeface="M Mitra" pitchFamily="2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پس از انجام این کار اعداد 1و 2و ... در کنار نام فصول نیز ظاهر</a:t>
            </a:r>
          </a:p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خواهد شد. </a:t>
            </a:r>
          </a:p>
          <a:p>
            <a:pPr algn="r" rtl="1" eaLnBrk="1" hangingPunct="1"/>
            <a:endParaRPr lang="fa-IR" altLang="en-US" sz="1600" b="1" dirty="0">
              <a:solidFill>
                <a:srgbClr val="7030A0"/>
              </a:solidFill>
              <a:latin typeface="M Mitra" pitchFamily="2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لازم به پاک کردن این اعداد نیست؛ تنها کافی است رنگ این اعداد </a:t>
            </a:r>
          </a:p>
          <a:p>
            <a:pPr algn="r" rtl="1" eaLnBrk="1" hangingPunct="1"/>
            <a:r>
              <a:rPr lang="fa-IR" altLang="en-US" sz="1600" b="1" dirty="0">
                <a:solidFill>
                  <a:srgbClr val="7030A0"/>
                </a:solidFill>
                <a:latin typeface="M Mitra" pitchFamily="2" charset="0"/>
                <a:cs typeface="B Mitra" panose="00000400000000000000" pitchFamily="2" charset="-78"/>
              </a:rPr>
              <a:t>را روی سفید تنظیم کنید.</a:t>
            </a:r>
            <a:endParaRPr lang="en-US" altLang="en-US" sz="1600" b="1" dirty="0">
              <a:solidFill>
                <a:srgbClr val="7030A0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067175" y="2781300"/>
            <a:ext cx="1081088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6199188" y="714375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شماره‌گذاری خودکار عناوین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765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111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16797" y="1773238"/>
            <a:ext cx="846526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AutoNum type="arabicPeriod"/>
            </a:pP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مکان نما را در محلی که می خواهید برای آن، زیرنویس تهیه کنید قرار دهید.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از منوی </a:t>
            </a:r>
            <a:r>
              <a:rPr lang="en-US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References</a:t>
            </a: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گزینۀ  </a:t>
            </a:r>
            <a:r>
              <a:rPr lang="en-US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Insert Footnote</a:t>
            </a: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را انتخاب کنید.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برای درج پاورقی می‌توان از کلیدهای ترکیبی </a:t>
            </a:r>
            <a:r>
              <a:rPr lang="en-US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Ctrl + Alt + F</a:t>
            </a: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استفاده کرد.</a:t>
            </a:r>
          </a:p>
          <a:p>
            <a:pPr algn="r" rtl="1" eaLnBrk="1" hangingPunct="1">
              <a:buFontTx/>
              <a:buAutoNum type="arabicPeriod"/>
            </a:pP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برای تنظیم موارد پیش فرض روی      و سپس </a:t>
            </a:r>
            <a:r>
              <a:rPr lang="en-US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Number format</a:t>
            </a:r>
            <a:r>
              <a:rPr lang="fa-IR" altLang="en-US" sz="1600" b="1" dirty="0">
                <a:solidFill>
                  <a:srgbClr val="953735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کلیک نموده و تغییرات دلخواه خود را اعمال کنید.</a:t>
            </a:r>
          </a:p>
          <a:p>
            <a:pPr algn="r" rtl="1" eaLnBrk="1" hangingPunct="1">
              <a:buFontTx/>
              <a:buAutoNum type="arabicPeriod"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565400"/>
            <a:ext cx="217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3" b="79272"/>
          <a:stretch>
            <a:fillRect/>
          </a:stretch>
        </p:blipFill>
        <p:spPr bwMode="auto">
          <a:xfrm>
            <a:off x="900113" y="1268413"/>
            <a:ext cx="2409825" cy="92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t="23077" r="36505" b="31197"/>
          <a:stretch>
            <a:fillRect/>
          </a:stretch>
        </p:blipFill>
        <p:spPr bwMode="auto">
          <a:xfrm>
            <a:off x="5868144" y="2997200"/>
            <a:ext cx="2376487" cy="289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051050" y="1052513"/>
            <a:ext cx="11509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Insert Footnote</a:t>
            </a:r>
            <a:r>
              <a:rPr lang="fa-IR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87563" y="1304925"/>
            <a:ext cx="360362" cy="2873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6804025" y="76517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شیوه درج پاورقی 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2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2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1733550" y="3875088"/>
            <a:ext cx="238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در نسخه ۲۰۱۰ نیز با همان شکل در بخش مراجع عمل می‌شود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cxnSp>
        <p:nvCxnSpPr>
          <p:cNvPr id="16" name="Straight Arrow Connector 17"/>
          <p:cNvCxnSpPr/>
          <p:nvPr/>
        </p:nvCxnSpPr>
        <p:spPr>
          <a:xfrm>
            <a:off x="2771775" y="4443413"/>
            <a:ext cx="0" cy="7143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تصویر 1" descr="برش صفحه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3" y="5157192"/>
            <a:ext cx="3000794" cy="105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traight Arrow Connector 17"/>
          <p:cNvCxnSpPr/>
          <p:nvPr/>
        </p:nvCxnSpPr>
        <p:spPr>
          <a:xfrm>
            <a:off x="4113213" y="4538663"/>
            <a:ext cx="0" cy="11477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"/>
          <a:stretch>
            <a:fillRect/>
          </a:stretch>
        </p:blipFill>
        <p:spPr bwMode="auto">
          <a:xfrm>
            <a:off x="395288" y="1052513"/>
            <a:ext cx="3384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0734" y="1557338"/>
            <a:ext cx="4575291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برای انتقال خط پاورقی از سمت چپ به راست صفحه </a:t>
            </a:r>
          </a:p>
          <a:p>
            <a:pPr algn="r" rtl="1"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مراحل زیر را طی کنید</a:t>
            </a: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: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از منوی 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View 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روی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گزینۀ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Draft 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کلیک کنید. 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روی یکی از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شماره‌های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ارجاع در متن کلیک کنید.</a:t>
            </a:r>
          </a:p>
          <a:p>
            <a:pPr marL="342900" indent="-342900" algn="r" rtl="1">
              <a:buFontTx/>
              <a:buAutoNum type="arabicPeriod"/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در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پنجره‌ای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که در زیر صفحه باز می شود، روی</a:t>
            </a:r>
          </a:p>
          <a:p>
            <a:pPr marL="342900" indent="-342900" algn="r" rtl="1">
              <a:defRPr/>
            </a:pP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Footnote Separator      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کلیک کنید.</a:t>
            </a:r>
            <a:endParaRPr lang="en-US" sz="1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marL="342900" indent="-342900" algn="r" rtl="1"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4.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هم‌زمان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دکمه‌های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ctrl + shift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سمت راست صفحه کلید را فشار دهید.</a:t>
            </a:r>
          </a:p>
          <a:p>
            <a:pPr marL="342900" indent="-342900" algn="r" rtl="1"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5. حال، روی </a:t>
            </a:r>
            <a:r>
              <a:rPr lang="fa-IR" sz="1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گزینۀ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Print layout</a:t>
            </a: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از بالای صفحه کلیک کنید.</a:t>
            </a:r>
          </a:p>
          <a:p>
            <a:pPr marL="342900" indent="-342900" algn="r" rtl="1">
              <a:defRPr/>
            </a:pPr>
            <a:r>
              <a:rPr lang="fa-IR" sz="1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6. خط پاورقی به سمت راست منتقل خواهد شد.</a:t>
            </a:r>
            <a:endParaRPr lang="en-US" sz="1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marL="342900" indent="-342900" algn="r" rtl="1">
              <a:buFontTx/>
              <a:buAutoNum type="arabicPeriod"/>
              <a:defRPr/>
            </a:pPr>
            <a:endParaRPr lang="en-US" sz="1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2" b="25157"/>
          <a:stretch>
            <a:fillRect/>
          </a:stretch>
        </p:blipFill>
        <p:spPr bwMode="auto">
          <a:xfrm>
            <a:off x="5508625" y="3789363"/>
            <a:ext cx="2951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16013" y="981075"/>
            <a:ext cx="360362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19700" y="3860800"/>
            <a:ext cx="360363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64388" y="5229225"/>
            <a:ext cx="647700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258888" y="4149725"/>
            <a:ext cx="50482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95513" y="908050"/>
            <a:ext cx="431800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Rectangle 20"/>
          <p:cNvSpPr>
            <a:spLocks noChangeArrowheads="1"/>
          </p:cNvSpPr>
          <p:nvPr/>
        </p:nvSpPr>
        <p:spPr bwMode="auto">
          <a:xfrm>
            <a:off x="2555875" y="692150"/>
            <a:ext cx="538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View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83" name="Rectangle 21"/>
          <p:cNvSpPr>
            <a:spLocks noChangeArrowheads="1"/>
          </p:cNvSpPr>
          <p:nvPr/>
        </p:nvSpPr>
        <p:spPr bwMode="auto">
          <a:xfrm>
            <a:off x="1476375" y="765175"/>
            <a:ext cx="519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Draft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84" name="Rectangle 22"/>
          <p:cNvSpPr>
            <a:spLocks noChangeArrowheads="1"/>
          </p:cNvSpPr>
          <p:nvPr/>
        </p:nvSpPr>
        <p:spPr bwMode="auto">
          <a:xfrm>
            <a:off x="1763713" y="4292600"/>
            <a:ext cx="139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Footnote Separator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85" name="Rectangle 23"/>
          <p:cNvSpPr>
            <a:spLocks noChangeArrowheads="1"/>
          </p:cNvSpPr>
          <p:nvPr/>
        </p:nvSpPr>
        <p:spPr bwMode="auto">
          <a:xfrm>
            <a:off x="4356100" y="3716338"/>
            <a:ext cx="95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Print layout</a:t>
            </a:r>
            <a:r>
              <a:rPr lang="fa-IR" altLang="en-US" sz="12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86" name="TextBox 24"/>
          <p:cNvSpPr txBox="1">
            <a:spLocks noChangeArrowheads="1"/>
          </p:cNvSpPr>
          <p:nvPr/>
        </p:nvSpPr>
        <p:spPr bwMode="auto">
          <a:xfrm>
            <a:off x="5364163" y="5445125"/>
            <a:ext cx="177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953735"/>
                </a:solidFill>
                <a:latin typeface="M Mitra" pitchFamily="2" charset="0"/>
                <a:cs typeface="M Mitra" pitchFamily="2" charset="0"/>
              </a:rPr>
              <a:t>انتقال خط به راست صفحه</a:t>
            </a:r>
            <a:endParaRPr lang="en-US" altLang="en-US" sz="1400" b="1">
              <a:solidFill>
                <a:srgbClr val="953735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86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Box 9"/>
          <p:cNvSpPr txBox="1">
            <a:spLocks noChangeArrowheads="1"/>
          </p:cNvSpPr>
          <p:nvPr/>
        </p:nvSpPr>
        <p:spPr bwMode="auto">
          <a:xfrm>
            <a:off x="6804025" y="76517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شیوه درج پاورقی 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6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18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2537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30" name="Straight Arrow Connector 17"/>
          <p:cNvCxnSpPr/>
          <p:nvPr/>
        </p:nvCxnSpPr>
        <p:spPr>
          <a:xfrm>
            <a:off x="4113213" y="3281363"/>
            <a:ext cx="0" cy="11477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14" y="5262753"/>
            <a:ext cx="3381847" cy="1095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09352" y="5961490"/>
            <a:ext cx="8053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در منوی فرمت، با انتخاب گزینۀ </a:t>
            </a:r>
            <a:r>
              <a:rPr lang="en-US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Paragraph</a:t>
            </a:r>
            <a:r>
              <a:rPr lang="fa-IR" altLang="en-US" sz="14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 فاصلۀ خطوط، فاصلۀ پارگراف‌ها و تورفتگی‌ها را مطابق آیین‌نامۀ دانشکده تنظیم کنید.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13470" r="35857" b="15755"/>
          <a:stretch>
            <a:fillRect/>
          </a:stretch>
        </p:blipFill>
        <p:spPr bwMode="auto">
          <a:xfrm>
            <a:off x="589025" y="2017579"/>
            <a:ext cx="3095625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952" r="40826" b="6567"/>
          <a:stretch>
            <a:fillRect/>
          </a:stretch>
        </p:blipFill>
        <p:spPr bwMode="auto">
          <a:xfrm>
            <a:off x="5923731" y="1484784"/>
            <a:ext cx="2752725" cy="251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6337300" y="765175"/>
            <a:ext cx="197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تنظیمات قلم و چینش متن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5435600" y="4221163"/>
            <a:ext cx="332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با انتخاب گزینۀ </a:t>
            </a:r>
            <a:r>
              <a:rPr lang="en-US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Font </a:t>
            </a:r>
            <a:r>
              <a:rPr lang="fa-IR" altLang="en-US" sz="14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 قلم نوشتار خود را تنظیم کنید.</a:t>
            </a:r>
            <a:endParaRPr lang="en-US" altLang="en-US" sz="14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3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18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3276600" y="1484313"/>
            <a:ext cx="211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تراز کردن سطور از سمت راست</a:t>
            </a:r>
            <a:endParaRPr lang="fa-IR" altLang="en-US" sz="1400">
              <a:solidFill>
                <a:srgbClr val="C00000"/>
              </a:solidFill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288925" y="1474788"/>
            <a:ext cx="237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ایجاد تو رفتگی در ابتدای پاراگراف‌ها</a:t>
            </a:r>
            <a:endParaRPr lang="fa-IR" altLang="en-US" sz="1400">
              <a:solidFill>
                <a:srgbClr val="C00000"/>
              </a:solidFill>
            </a:endParaRP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3690938" y="5445125"/>
            <a:ext cx="233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 dirty="0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ایجاد فاصله قبل و بعد از پاراگراف‌ها</a:t>
            </a:r>
            <a:endParaRPr lang="fa-IR" altLang="en-US" sz="14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8"/>
          <p:cNvCxnSpPr/>
          <p:nvPr/>
        </p:nvCxnSpPr>
        <p:spPr>
          <a:xfrm flipH="1">
            <a:off x="2195513" y="1792288"/>
            <a:ext cx="1501775" cy="8445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>
            <a:off x="1187450" y="1882775"/>
            <a:ext cx="1008063" cy="14747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835150" y="4076700"/>
            <a:ext cx="2005013" cy="1368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Rectangle 10"/>
          <p:cNvSpPr>
            <a:spLocks noChangeArrowheads="1"/>
          </p:cNvSpPr>
          <p:nvPr/>
        </p:nvSpPr>
        <p:spPr bwMode="auto">
          <a:xfrm>
            <a:off x="4221163" y="2862263"/>
            <a:ext cx="1519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نوع قلم مطالب فارسی</a:t>
            </a:r>
            <a:endParaRPr lang="fa-IR" altLang="en-US" sz="1400">
              <a:solidFill>
                <a:srgbClr val="C00000"/>
              </a:solidFill>
            </a:endParaRPr>
          </a:p>
        </p:txBody>
      </p:sp>
      <p:sp>
        <p:nvSpPr>
          <p:cNvPr id="29712" name="Rectangle 10"/>
          <p:cNvSpPr>
            <a:spLocks noChangeArrowheads="1"/>
          </p:cNvSpPr>
          <p:nvPr/>
        </p:nvSpPr>
        <p:spPr bwMode="auto">
          <a:xfrm>
            <a:off x="4138613" y="2184400"/>
            <a:ext cx="143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نوع قلم مطالب لاتین</a:t>
            </a:r>
            <a:endParaRPr lang="fa-IR" altLang="en-US" sz="1400">
              <a:solidFill>
                <a:srgbClr val="C00000"/>
              </a:solidFill>
            </a:endParaRPr>
          </a:p>
        </p:txBody>
      </p:sp>
      <p:cxnSp>
        <p:nvCxnSpPr>
          <p:cNvPr id="29" name="Straight Arrow Connector 18"/>
          <p:cNvCxnSpPr/>
          <p:nvPr/>
        </p:nvCxnSpPr>
        <p:spPr>
          <a:xfrm flipV="1">
            <a:off x="5580063" y="2492375"/>
            <a:ext cx="576262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8"/>
          <p:cNvCxnSpPr/>
          <p:nvPr/>
        </p:nvCxnSpPr>
        <p:spPr>
          <a:xfrm flipV="1">
            <a:off x="5508625" y="1989138"/>
            <a:ext cx="576263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Rectangle 10"/>
          <p:cNvSpPr>
            <a:spLocks noChangeArrowheads="1"/>
          </p:cNvSpPr>
          <p:nvPr/>
        </p:nvSpPr>
        <p:spPr bwMode="auto">
          <a:xfrm>
            <a:off x="3883025" y="470535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تعیین انتخاب‌ها به عنوان پیش‌فرض همه اسناد جدید</a:t>
            </a:r>
            <a:endParaRPr lang="fa-IR" altLang="en-US" sz="1400">
              <a:solidFill>
                <a:srgbClr val="C00000"/>
              </a:solidFill>
            </a:endParaRPr>
          </a:p>
        </p:txBody>
      </p:sp>
      <p:cxnSp>
        <p:nvCxnSpPr>
          <p:cNvPr id="34" name="Straight Arrow Connector 18"/>
          <p:cNvCxnSpPr/>
          <p:nvPr/>
        </p:nvCxnSpPr>
        <p:spPr>
          <a:xfrm flipV="1">
            <a:off x="4979988" y="3933825"/>
            <a:ext cx="1031875" cy="771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8"/>
          <p:cNvCxnSpPr>
            <a:stCxn id="29715" idx="1"/>
          </p:cNvCxnSpPr>
          <p:nvPr/>
        </p:nvCxnSpPr>
        <p:spPr>
          <a:xfrm flipH="1">
            <a:off x="1908175" y="4859338"/>
            <a:ext cx="1974850" cy="523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8" name="Rectangle 10"/>
          <p:cNvSpPr>
            <a:spLocks noChangeArrowheads="1"/>
          </p:cNvSpPr>
          <p:nvPr/>
        </p:nvSpPr>
        <p:spPr bwMode="auto">
          <a:xfrm>
            <a:off x="3995738" y="3841750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تنظیم فاصله سطور</a:t>
            </a:r>
            <a:endParaRPr lang="fa-IR" altLang="en-US" sz="1400">
              <a:solidFill>
                <a:srgbClr val="C00000"/>
              </a:solidFill>
            </a:endParaRPr>
          </a:p>
        </p:txBody>
      </p:sp>
      <p:cxnSp>
        <p:nvCxnSpPr>
          <p:cNvPr id="42" name="Straight Arrow Connector 18"/>
          <p:cNvCxnSpPr>
            <a:stCxn id="29718" idx="1"/>
          </p:cNvCxnSpPr>
          <p:nvPr/>
        </p:nvCxnSpPr>
        <p:spPr>
          <a:xfrm flipH="1">
            <a:off x="3419475" y="3995738"/>
            <a:ext cx="576263" cy="809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0" name="Rectangle 10"/>
          <p:cNvSpPr>
            <a:spLocks noChangeArrowheads="1"/>
          </p:cNvSpPr>
          <p:nvPr/>
        </p:nvSpPr>
        <p:spPr bwMode="auto">
          <a:xfrm>
            <a:off x="3851275" y="3284538"/>
            <a:ext cx="1751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400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تعیین جهت راست به چپ</a:t>
            </a:r>
            <a:endParaRPr lang="fa-IR" altLang="en-US" sz="1400">
              <a:solidFill>
                <a:srgbClr val="C00000"/>
              </a:solidFill>
            </a:endParaRPr>
          </a:p>
        </p:txBody>
      </p:sp>
      <p:cxnSp>
        <p:nvCxnSpPr>
          <p:cNvPr id="47" name="Straight Arrow Connector 18"/>
          <p:cNvCxnSpPr/>
          <p:nvPr/>
        </p:nvCxnSpPr>
        <p:spPr>
          <a:xfrm flipH="1" flipV="1">
            <a:off x="1547813" y="3016250"/>
            <a:ext cx="2335212" cy="3413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 b="38832"/>
          <a:stretch>
            <a:fillRect/>
          </a:stretch>
        </p:blipFill>
        <p:spPr bwMode="auto">
          <a:xfrm>
            <a:off x="1042988" y="1341438"/>
            <a:ext cx="3330575" cy="20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4488" r="37306" b="7051"/>
          <a:stretch>
            <a:fillRect/>
          </a:stretch>
        </p:blipFill>
        <p:spPr bwMode="auto">
          <a:xfrm>
            <a:off x="5435600" y="3213100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30736" idx="1"/>
          </p:cNvCxnSpPr>
          <p:nvPr/>
        </p:nvCxnSpPr>
        <p:spPr>
          <a:xfrm flipH="1" flipV="1">
            <a:off x="1979613" y="3284538"/>
            <a:ext cx="504825" cy="3540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971551" y="1268412"/>
            <a:ext cx="144462" cy="1444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146676" y="4005262"/>
            <a:ext cx="360362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7091363" y="3644900"/>
            <a:ext cx="503237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1863" y="4868863"/>
            <a:ext cx="431800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307263" y="4868863"/>
            <a:ext cx="503237" cy="1444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21"/>
          <p:cNvSpPr txBox="1">
            <a:spLocks noChangeArrowheads="1"/>
          </p:cNvSpPr>
          <p:nvPr/>
        </p:nvSpPr>
        <p:spPr bwMode="auto">
          <a:xfrm>
            <a:off x="5076825" y="1484313"/>
            <a:ext cx="2592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Office button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Word option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Advances</a:t>
            </a:r>
            <a:endParaRPr lang="fa-IR" altLang="en-US" sz="1600" b="1" dirty="0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Show Document content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Numeral</a:t>
            </a:r>
          </a:p>
          <a:p>
            <a:pPr eaLnBrk="1" hangingPunct="1">
              <a:buFontTx/>
              <a:buAutoNum type="arabicPeriod"/>
            </a:pPr>
            <a:r>
              <a:rPr lang="en-US" altLang="en-US" sz="1600" b="1" dirty="0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Hindi</a:t>
            </a:r>
          </a:p>
        </p:txBody>
      </p:sp>
      <p:sp>
        <p:nvSpPr>
          <p:cNvPr id="30731" name="Rectangle 22"/>
          <p:cNvSpPr>
            <a:spLocks noChangeArrowheads="1"/>
          </p:cNvSpPr>
          <p:nvPr/>
        </p:nvSpPr>
        <p:spPr bwMode="auto">
          <a:xfrm>
            <a:off x="7451725" y="4076700"/>
            <a:ext cx="172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Show Document content</a:t>
            </a:r>
          </a:p>
        </p:txBody>
      </p:sp>
      <p:sp>
        <p:nvSpPr>
          <p:cNvPr id="30732" name="Rectangle 23"/>
          <p:cNvSpPr>
            <a:spLocks noChangeArrowheads="1"/>
          </p:cNvSpPr>
          <p:nvPr/>
        </p:nvSpPr>
        <p:spPr bwMode="auto">
          <a:xfrm>
            <a:off x="4497388" y="4437063"/>
            <a:ext cx="781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Advances</a:t>
            </a:r>
            <a:endParaRPr lang="fa-IR" altLang="en-US" sz="12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5362575" y="5157788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Numeral</a:t>
            </a:r>
          </a:p>
        </p:txBody>
      </p:sp>
      <p:sp>
        <p:nvSpPr>
          <p:cNvPr id="30734" name="Rectangle 25"/>
          <p:cNvSpPr>
            <a:spLocks noChangeArrowheads="1"/>
          </p:cNvSpPr>
          <p:nvPr/>
        </p:nvSpPr>
        <p:spPr bwMode="auto">
          <a:xfrm>
            <a:off x="7810500" y="4941888"/>
            <a:ext cx="53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Hindi</a:t>
            </a:r>
          </a:p>
        </p:txBody>
      </p:sp>
      <p:sp>
        <p:nvSpPr>
          <p:cNvPr id="30735" name="Rectangle 26"/>
          <p:cNvSpPr>
            <a:spLocks noChangeArrowheads="1"/>
          </p:cNvSpPr>
          <p:nvPr/>
        </p:nvSpPr>
        <p:spPr bwMode="auto">
          <a:xfrm>
            <a:off x="468313" y="981075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Office button</a:t>
            </a:r>
          </a:p>
        </p:txBody>
      </p:sp>
      <p:sp>
        <p:nvSpPr>
          <p:cNvPr id="30736" name="Rectangle 27"/>
          <p:cNvSpPr>
            <a:spLocks noChangeArrowheads="1"/>
          </p:cNvSpPr>
          <p:nvPr/>
        </p:nvSpPr>
        <p:spPr bwMode="auto">
          <a:xfrm>
            <a:off x="2484438" y="3500438"/>
            <a:ext cx="98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Word option</a:t>
            </a:r>
          </a:p>
        </p:txBody>
      </p:sp>
      <p:sp>
        <p:nvSpPr>
          <p:cNvPr id="30737" name="TextBox 16"/>
          <p:cNvSpPr txBox="1">
            <a:spLocks noChangeArrowheads="1"/>
          </p:cNvSpPr>
          <p:nvPr/>
        </p:nvSpPr>
        <p:spPr bwMode="auto">
          <a:xfrm>
            <a:off x="5580063" y="765175"/>
            <a:ext cx="268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فارسی کردن شماره صفحات و اعداد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765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18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تصویر 2" descr="برش صفح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262"/>
            <a:ext cx="2536558" cy="271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86313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5" name="Straight Arrow Connector 12"/>
          <p:cNvCxnSpPr/>
          <p:nvPr/>
        </p:nvCxnSpPr>
        <p:spPr>
          <a:xfrm flipH="1">
            <a:off x="827088" y="6165850"/>
            <a:ext cx="792162" cy="21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258888" y="1196975"/>
            <a:ext cx="74898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اگر از قبل نسبت به تعریف سبک‌ها اقدام کرده باشید، تهیۀ فهرست مطالب نیز بسیار ساده خواهد بود.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ابتدا مکان نما را در صفحه‌ای قرار دهید که می‌خواهید فهرست مطالب را در آن ایجاد کنید.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از منوی </a:t>
            </a:r>
            <a:r>
              <a:rPr lang="en-US" altLang="en-US" sz="1400" b="1" dirty="0">
                <a:solidFill>
                  <a:srgbClr val="0303BD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References</a:t>
            </a:r>
            <a:r>
              <a:rPr lang="fa-IR" altLang="en-US" sz="1400" b="1" dirty="0">
                <a:solidFill>
                  <a:srgbClr val="0303BD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گزینۀ  </a:t>
            </a:r>
            <a:r>
              <a:rPr lang="en-US" altLang="en-US" sz="1400" b="1" dirty="0">
                <a:solidFill>
                  <a:srgbClr val="0303BD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Table of Contents</a:t>
            </a: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را انتخاب کنید.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در پنجرۀ باز شده می‌توانید شیوه دلخواه خود را انتخاب کنید. در غیر این صورت گزینۀ </a:t>
            </a:r>
            <a:r>
              <a:rPr lang="en-US" altLang="en-US" sz="1400" b="1" dirty="0">
                <a:solidFill>
                  <a:srgbClr val="0303BD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Insert Table of Contents</a:t>
            </a:r>
            <a:r>
              <a:rPr lang="fa-IR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را انتخاب کنید.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8" b="23244"/>
          <a:stretch>
            <a:fillRect/>
          </a:stretch>
        </p:blipFill>
        <p:spPr bwMode="auto">
          <a:xfrm>
            <a:off x="1043608" y="2673821"/>
            <a:ext cx="23241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51050" y="4727575"/>
            <a:ext cx="1370013" cy="1004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3348038" y="4427538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Insert Table of Contents</a:t>
            </a:r>
            <a:r>
              <a:rPr lang="fa-IR" altLang="en-US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 </a:t>
            </a:r>
            <a:endParaRPr lang="en-US" altLang="en-US"/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6353175" y="765175"/>
            <a:ext cx="196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شیوه درج فهرست مطالب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18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2" b="24254"/>
          <a:stretch/>
        </p:blipFill>
        <p:spPr bwMode="auto">
          <a:xfrm>
            <a:off x="6588224" y="2996952"/>
            <a:ext cx="2241614" cy="331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sony\Pictures\microsoft-office-20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93" y="5229200"/>
            <a:ext cx="923007" cy="92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 </a:t>
            </a:r>
          </a:p>
        </p:txBody>
      </p:sp>
      <p:pic>
        <p:nvPicPr>
          <p:cNvPr id="5123" name="Picture 13" descr="Bullet-Jamee-b(HKP)-Edit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26250" r="65938" b="66251"/>
          <a:stretch>
            <a:fillRect/>
          </a:stretch>
        </p:blipFill>
        <p:spPr>
          <a:xfrm>
            <a:off x="8108950" y="677863"/>
            <a:ext cx="428625" cy="428625"/>
          </a:xfrm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930900" y="755650"/>
            <a:ext cx="224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b="1">
                <a:solidFill>
                  <a:srgbClr val="C00000"/>
                </a:solidFill>
                <a:latin typeface="M Mitra" pitchFamily="2" charset="0"/>
                <a:cs typeface="M Mitra" pitchFamily="2" charset="0"/>
              </a:rPr>
              <a:t> اهداف آموزشی این جلسه:</a:t>
            </a:r>
            <a:endParaRPr lang="fa-IR" altLang="en-US">
              <a:latin typeface="Calibri" panose="020F0502020204030204" pitchFamily="34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81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860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088" y="1773238"/>
            <a:ext cx="7489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0" lvl="2" algn="r" rtl="1">
              <a:defRPr/>
            </a:pPr>
            <a:r>
              <a:rPr lang="fa-IR" dirty="0">
                <a:solidFill>
                  <a:srgbClr val="58267E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آشنایی اجمالی با مجموعه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Microsoft Office</a:t>
            </a:r>
            <a:endParaRPr lang="fa-IR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04938" y="2276475"/>
            <a:ext cx="6911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0" lvl="2" algn="r" rtl="1">
              <a:defRPr/>
            </a:pP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آشنایی با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نرم‌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افزار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Microsoft Word</a:t>
            </a:r>
            <a:endParaRPr lang="fa-IR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B Yekan" panose="00000400000000000000" pitchFamily="2" charset="-78"/>
            </a:endParaRP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89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1044575" y="2779713"/>
            <a:ext cx="652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2" indent="0" algn="r" rtl="1" eaLnBrk="1" hangingPunct="1">
              <a:defRPr/>
            </a:pP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 آشنایی با شیوه اعمال تنظیمات لازم در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نرم‌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افزار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Microsoft Word</a:t>
            </a:r>
            <a:endParaRPr lang="fa-IR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636963" y="1724025"/>
            <a:ext cx="4967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در پنجرۀ جدید، علامت کنار گزینۀ </a:t>
            </a: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Use hyperlink</a:t>
            </a: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را بردارید.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تعداد سطوح مورد نظر را  از </a:t>
            </a: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Show levels</a:t>
            </a: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انتخاب کنید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برای تعیین ساختارهای هر فهرست روی گزینۀ </a:t>
            </a: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Options</a:t>
            </a: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کلیک کنید.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26282" r="25281" b="13034"/>
          <a:stretch>
            <a:fillRect/>
          </a:stretch>
        </p:blipFill>
        <p:spPr bwMode="auto">
          <a:xfrm>
            <a:off x="971600" y="1052736"/>
            <a:ext cx="2665412" cy="251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25214" r="31854" b="33333"/>
          <a:stretch>
            <a:fillRect/>
          </a:stretch>
        </p:blipFill>
        <p:spPr bwMode="auto">
          <a:xfrm>
            <a:off x="899592" y="4077072"/>
            <a:ext cx="2665412" cy="22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2232819" y="2456656"/>
            <a:ext cx="43180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700337" y="3440113"/>
            <a:ext cx="360363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971550" y="3284538"/>
            <a:ext cx="649287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2268538" y="2708275"/>
            <a:ext cx="1112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100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این تیک را بردارید</a:t>
            </a:r>
            <a:endParaRPr lang="en-US" altLang="en-US" sz="1100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1116013" y="3644900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show levels</a:t>
            </a:r>
            <a:r>
              <a:rPr lang="fa-IR" altLang="en-US" sz="1200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 </a:t>
            </a:r>
            <a:endParaRPr lang="en-US" altLang="en-US" sz="120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2700338" y="3656013"/>
            <a:ext cx="64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7030A0"/>
                </a:solidFill>
                <a:latin typeface="M Mitra" pitchFamily="2" charset="0"/>
                <a:cs typeface="M Mitra" pitchFamily="2" charset="0"/>
              </a:rPr>
              <a:t>options</a:t>
            </a:r>
            <a:endParaRPr lang="en-US" altLang="en-US" sz="1200"/>
          </a:p>
        </p:txBody>
      </p: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6353175" y="765175"/>
            <a:ext cx="196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شیوه درج فهرست مطالب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651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"/>
          <p:cNvSpPr>
            <a:spLocks noChangeArrowheads="1"/>
          </p:cNvSpPr>
          <p:nvPr/>
        </p:nvSpPr>
        <p:spPr bwMode="auto">
          <a:xfrm>
            <a:off x="3960813" y="42211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در پنجره </a:t>
            </a: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Options</a:t>
            </a: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می‌توانید توسط اعداد، سطح مورد نظر را به ساختار خاصی اختصاص دهید.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اختصاص عدد 1 به </a:t>
            </a: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heading1</a:t>
            </a:r>
            <a:r>
              <a:rPr lang="fa-IR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نشانۀ آن است که در متن هر مطلبی که با این ساختار تایپ شده باشد در اولین سطح فهرست قرار خواهد گرفت.</a:t>
            </a:r>
            <a:endParaRPr lang="en-US" alt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15" name="Picture 19" descr="C:\Users\sony\Pictures\Microsoft_Office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61"/>
            <a:ext cx="1174666" cy="104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@thesislearning</a:t>
            </a:r>
            <a:endParaRPr lang="fa-IR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کادر متن 1"/>
          <p:cNvSpPr txBox="1">
            <a:spLocks noChangeArrowheads="1"/>
          </p:cNvSpPr>
          <p:nvPr/>
        </p:nvSpPr>
        <p:spPr bwMode="auto">
          <a:xfrm>
            <a:off x="5940425" y="69691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C00000"/>
                </a:solidFill>
              </a:rPr>
              <a:t>Microsoft Office</a:t>
            </a:r>
            <a:endParaRPr lang="fa-IR" altLang="en-US" b="1" i="1">
              <a:solidFill>
                <a:srgbClr val="C00000"/>
              </a:solidFill>
            </a:endParaRPr>
          </a:p>
        </p:txBody>
      </p:sp>
      <p:pic>
        <p:nvPicPr>
          <p:cNvPr id="6147" name="Picture 28" descr="Bullet-Jamee-b(HKP)-Edi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26250" r="65938" b="66251"/>
          <a:stretch>
            <a:fillRect/>
          </a:stretch>
        </p:blipFill>
        <p:spPr bwMode="auto">
          <a:xfrm>
            <a:off x="8031163" y="666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تصویر 6" descr="برش صفح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2" y="1066102"/>
            <a:ext cx="2376264" cy="210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6" r="80826" b="28530"/>
          <a:stretch/>
        </p:blipFill>
        <p:spPr bwMode="auto">
          <a:xfrm>
            <a:off x="1197921" y="3632741"/>
            <a:ext cx="2411548" cy="217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4191000" y="1547792"/>
            <a:ext cx="475138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0" lvl="2" indent="-285750" algn="justLow" rt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sz="1600" b="1" dirty="0">
                <a:solidFill>
                  <a:schemeClr val="tx2">
                    <a:lumMod val="75000"/>
                  </a:schemeClr>
                </a:solidFill>
                <a:latin typeface="M Mitra" pitchFamily="2" charset="0"/>
                <a:cs typeface="B Mitra" panose="00000400000000000000" pitchFamily="2" charset="-78"/>
              </a:rPr>
              <a:t>بهترین و پرکاربردترین مجموعه نرم‌افزار اداری شامل  برنامه‌های واژه‌پرداز، بانک اطلاعات، محاسبات، یادداشت‌برداری، مکاتبات و امور دفتری و اداری، طراحی و نشر، ساخت اسلاید، اشتراک‌گذاری و ...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0" y="3879850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0" lvl="2" indent="-285750" algn="justLow" rt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altLang="en-US" sz="1600" b="1" dirty="0">
                <a:solidFill>
                  <a:schemeClr val="tx2">
                    <a:lumMod val="75000"/>
                  </a:schemeClr>
                </a:solidFill>
                <a:latin typeface="M Mitra" pitchFamily="2" charset="0"/>
                <a:cs typeface="B Mitra" panose="00000400000000000000" pitchFamily="2" charset="-78"/>
              </a:rPr>
              <a:t>جدیدترین نسخه این مجموعه برای سیستم عامل ویندوز، نسخه ۲۰۱۰ آن با امکاناتی بیشتر و کاربری آسان‌تر عرضه شده است.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تصویر 1" descr="برش صفح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6" y="1052737"/>
            <a:ext cx="4332238" cy="18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59338" y="1484313"/>
            <a:ext cx="4572000" cy="10348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algn="justLow" rtl="1">
              <a:lnSpc>
                <a:spcPct val="150000"/>
              </a:lnSpc>
              <a:defRPr/>
            </a:pPr>
            <a:r>
              <a:rPr lang="fa-IR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شرکت تولیدکننده این مجموعه برای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نسخه‌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های </a:t>
            </a:r>
            <a:r>
              <a:rPr lang="fa-IR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۲۰۰۳ به بعد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، بسته رابط کاربری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زبان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‌های </a:t>
            </a:r>
            <a:r>
              <a:rPr lang="fa-IR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گوناگون را ارائه کرده است که شامل زبان فارسی نیز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می‌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باشد</a:t>
            </a:r>
            <a:r>
              <a:rPr lang="fa-IR" sz="1400" b="1" dirty="0">
                <a:solidFill>
                  <a:schemeClr val="tx2">
                    <a:lumMod val="75000"/>
                  </a:schemeClr>
                </a:solidFill>
                <a:latin typeface="M Mitra" pitchFamily="2" charset="-78"/>
                <a:cs typeface="B Mitra" panose="00000400000000000000" pitchFamily="2" charset="-78"/>
              </a:rPr>
              <a:t>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140200" y="4437063"/>
            <a:ext cx="5526088" cy="3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r" rtl="1" eaLnBrk="1" hangingPunct="1">
              <a:lnSpc>
                <a:spcPct val="150000"/>
              </a:lnSpc>
            </a:pPr>
            <a:r>
              <a:rPr lang="fa-IR" altLang="en-US" sz="1400" b="1" u="sng" dirty="0">
                <a:solidFill>
                  <a:srgbClr val="FF0000"/>
                </a:solidFill>
                <a:latin typeface="M Mitra" pitchFamily="2" charset="0"/>
                <a:cs typeface="B Titr" panose="00000700000000000000" pitchFamily="2" charset="-78"/>
              </a:rPr>
              <a:t>این بسته به آسانی از پایگاه اینترنتی این شرکت قابل دریافت است.</a:t>
            </a:r>
          </a:p>
        </p:txBody>
      </p:sp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90" y="3162402"/>
            <a:ext cx="4140601" cy="120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40739" r="83180" b="16258"/>
          <a:stretch>
            <a:fillRect/>
          </a:stretch>
        </p:blipFill>
        <p:spPr bwMode="auto">
          <a:xfrm>
            <a:off x="323850" y="2924175"/>
            <a:ext cx="192881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تصویر 6" descr="برش صفحه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4"/>
          <a:stretch/>
        </p:blipFill>
        <p:spPr>
          <a:xfrm>
            <a:off x="3733800" y="5079295"/>
            <a:ext cx="3962396" cy="13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eft Arrow 7"/>
          <p:cNvSpPr/>
          <p:nvPr/>
        </p:nvSpPr>
        <p:spPr>
          <a:xfrm>
            <a:off x="2195513" y="5589588"/>
            <a:ext cx="431800" cy="2873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177" name="کادر متن 9"/>
          <p:cNvSpPr txBox="1">
            <a:spLocks noChangeArrowheads="1"/>
          </p:cNvSpPr>
          <p:nvPr/>
        </p:nvSpPr>
        <p:spPr bwMode="auto">
          <a:xfrm>
            <a:off x="5940425" y="69691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C00000"/>
                </a:solidFill>
              </a:rPr>
              <a:t>Microsoft Office</a:t>
            </a:r>
            <a:endParaRPr lang="fa-IR" altLang="en-US" b="1" i="1">
              <a:solidFill>
                <a:srgbClr val="C00000"/>
              </a:solidFill>
            </a:endParaRPr>
          </a:p>
        </p:txBody>
      </p:sp>
      <p:pic>
        <p:nvPicPr>
          <p:cNvPr id="7178" name="Picture 28" descr="Bullet-Jamee-b(HKP)-Edit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26250" r="65938" b="66251"/>
          <a:stretch>
            <a:fillRect/>
          </a:stretch>
        </p:blipFill>
        <p:spPr bwMode="auto">
          <a:xfrm>
            <a:off x="8031163" y="666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2411413" y="3043238"/>
            <a:ext cx="2405062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r" rtl="1" eaLnBrk="1" hangingPunct="1">
              <a:lnSpc>
                <a:spcPct val="150000"/>
              </a:lnSpc>
            </a:pPr>
            <a:r>
              <a:rPr lang="fa-IR" altLang="en-US" sz="1200" b="1" u="sng" dirty="0">
                <a:solidFill>
                  <a:schemeClr val="tx2"/>
                </a:solidFill>
                <a:latin typeface="M Mitra" pitchFamily="2" charset="0"/>
                <a:cs typeface="B Mitra" panose="00000400000000000000" pitchFamily="2" charset="-78"/>
              </a:rPr>
              <a:t>پس از دریافت و نصب بسته رابط کاربری زبان،  از طریق گزینه ابزارهای آفیس به بخش ابزارهای زبان می‌رویم و زبان مورد نظر را انتخاب می‌کنیم.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72" grpId="0"/>
      <p:bldP spid="8" grpId="0" animBg="1"/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794375" y="692150"/>
            <a:ext cx="1670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endParaRPr lang="fa-IR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8" descr="Bullet-Jamee-b(HKP)-Edi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26250" r="65938" b="66251"/>
          <a:stretch>
            <a:fillRect/>
          </a:stretch>
        </p:blipFill>
        <p:spPr bwMode="auto">
          <a:xfrm>
            <a:off x="8031163" y="666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تصویر 3" descr="برش صفح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343477" cy="227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6649378" cy="103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تصویر 5" descr="برش صفح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3785"/>
            <a:ext cx="8278381" cy="105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851275" y="1412875"/>
            <a:ext cx="4572000" cy="265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0070C0"/>
                </a:solidFill>
                <a:latin typeface="M Mitra" pitchFamily="2" charset="0"/>
                <a:cs typeface="B Mitra" panose="00000400000000000000" pitchFamily="2" charset="-78"/>
              </a:rPr>
              <a:t>بهترین و پرکاربردترین واژه‌پرداز که دارای امکاناتی بی‌شمار و تامین‌کننده تمامی نیازهای پژوهشگران برای نگارش، ویرایش، صفحه‌آرایی و آماده‌سازی محتوا برای نشر در قالب‌های گوناگون است.</a:t>
            </a:r>
          </a:p>
          <a:p>
            <a:pPr lvl="2" algn="ctr" rtl="1" eaLnBrk="1" hangingPunct="1">
              <a:lnSpc>
                <a:spcPct val="150000"/>
              </a:lnSpc>
            </a:pPr>
            <a:endParaRPr lang="fa-IR" altLang="en-US" sz="1400" b="1" dirty="0">
              <a:solidFill>
                <a:srgbClr val="24701A"/>
              </a:solidFill>
              <a:latin typeface="M Mitra" pitchFamily="2" charset="0"/>
              <a:cs typeface="B Mitra" panose="00000400000000000000" pitchFamily="2" charset="-78"/>
            </a:endParaRPr>
          </a:p>
          <a:p>
            <a:pPr lvl="2" algn="ctr" rtl="1" eaLnBrk="1" hangingPunct="1">
              <a:lnSpc>
                <a:spcPct val="150000"/>
              </a:lnSpc>
            </a:pPr>
            <a:r>
              <a:rPr lang="fa-IR" altLang="en-US" sz="1400" b="1" dirty="0">
                <a:solidFill>
                  <a:srgbClr val="FF0000"/>
                </a:solidFill>
                <a:latin typeface="M Mitra" pitchFamily="2" charset="0"/>
                <a:cs typeface="B Mitra" panose="00000400000000000000" pitchFamily="2" charset="-78"/>
              </a:rPr>
              <a:t>آشنایی با امکانات این نرم‌افزار، کار نگارش و تحریر مطالب را بسیار آسان و در عین افزایش اثربخشی و جذابیت، زمان آن را بسیار کوتاه می‌کند.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219700" y="714375"/>
            <a:ext cx="3165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Titr" panose="00000700000000000000" pitchFamily="2" charset="-78"/>
              </a:rPr>
              <a:t>تنظیمات بر اساس ضوابط نگارش پایان‌نامه</a:t>
            </a:r>
            <a:endParaRPr lang="en-US" altLang="en-US" sz="1600" b="1" dirty="0">
              <a:solidFill>
                <a:srgbClr val="C00000"/>
              </a:solidFill>
              <a:latin typeface="M Mitra" pitchFamily="2" charset="0"/>
              <a:cs typeface="B Titr" panose="00000700000000000000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2392363" y="1722438"/>
            <a:ext cx="5819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1600" b="1" dirty="0">
                <a:solidFill>
                  <a:srgbClr val="58267E"/>
                </a:solidFill>
                <a:latin typeface="IranNastaliq"/>
                <a:cs typeface="B Titr" panose="00000700000000000000" pitchFamily="2" charset="-78"/>
              </a:rPr>
              <a:t>قبل از آغاز کار، برای سهولت نگارش در محیط ورد تنظیمات زیر را انجام دهید:</a:t>
            </a:r>
            <a:endParaRPr lang="en-US" altLang="en-US" sz="1600" b="1" dirty="0">
              <a:solidFill>
                <a:srgbClr val="58267E"/>
              </a:solidFill>
              <a:latin typeface="IranNastaliq"/>
              <a:cs typeface="B Titr" panose="00000700000000000000" pitchFamily="2" charset="-78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5710238" y="2371725"/>
            <a:ext cx="2595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نصب صفحه کلید استاندارد فارسی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7005638" y="2852738"/>
            <a:ext cx="1258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تنظیمات صفحه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23" name="TextBox 16"/>
          <p:cNvSpPr txBox="1">
            <a:spLocks noChangeArrowheads="1"/>
          </p:cNvSpPr>
          <p:nvPr/>
        </p:nvSpPr>
        <p:spPr bwMode="auto">
          <a:xfrm>
            <a:off x="5492750" y="43211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شماره‌گذاری صفحات و بخش‌بندی آن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24" name="TextBox 18"/>
          <p:cNvSpPr txBox="1">
            <a:spLocks noChangeArrowheads="1"/>
          </p:cNvSpPr>
          <p:nvPr/>
        </p:nvSpPr>
        <p:spPr bwMode="auto">
          <a:xfrm>
            <a:off x="6534160" y="4868863"/>
            <a:ext cx="177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تعریف سبک یا </a:t>
            </a:r>
            <a:r>
              <a:rPr lang="en-US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Style</a:t>
            </a:r>
          </a:p>
        </p:txBody>
      </p:sp>
      <p:pic>
        <p:nvPicPr>
          <p:cNvPr id="9225" name="Picture 28" descr="Bullet-Jamee-b(HKP)-Edi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26250" r="65938" b="66251"/>
          <a:stretch>
            <a:fillRect/>
          </a:stretch>
        </p:blipFill>
        <p:spPr bwMode="auto">
          <a:xfrm>
            <a:off x="8320088" y="6667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 descr="Bullet-Jamee-b(HKP)-Edit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8436" t="26250" r="65938" b="66251"/>
          <a:stretch>
            <a:fillRect/>
          </a:stretch>
        </p:blipFill>
        <p:spPr bwMode="auto">
          <a:xfrm>
            <a:off x="8073118" y="16430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28527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559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3656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8688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3860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Box 9"/>
          <p:cNvSpPr txBox="1">
            <a:spLocks noChangeArrowheads="1"/>
          </p:cNvSpPr>
          <p:nvPr/>
        </p:nvSpPr>
        <p:spPr bwMode="auto">
          <a:xfrm>
            <a:off x="5232400" y="3328988"/>
            <a:ext cx="307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تغییر واحد اندازه‌گیری از اینچ به سانتی‌متر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33" name="TextBox 14"/>
          <p:cNvSpPr txBox="1">
            <a:spLocks noChangeArrowheads="1"/>
          </p:cNvSpPr>
          <p:nvPr/>
        </p:nvSpPr>
        <p:spPr bwMode="auto">
          <a:xfrm>
            <a:off x="5559425" y="3811588"/>
            <a:ext cx="2746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تنظیم حاشیه‌های متن و قانون شیرازه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49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Box 9"/>
          <p:cNvSpPr txBox="1">
            <a:spLocks noChangeArrowheads="1"/>
          </p:cNvSpPr>
          <p:nvPr/>
        </p:nvSpPr>
        <p:spPr bwMode="auto">
          <a:xfrm>
            <a:off x="3054350" y="23717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شیوه درج پاورقی 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36" name="TextBox 14"/>
          <p:cNvSpPr txBox="1">
            <a:spLocks noChangeArrowheads="1"/>
          </p:cNvSpPr>
          <p:nvPr/>
        </p:nvSpPr>
        <p:spPr bwMode="auto">
          <a:xfrm>
            <a:off x="2457450" y="2852738"/>
            <a:ext cx="197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تنظیمات قلم و چینش متن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37" name="TextBox 16"/>
          <p:cNvSpPr txBox="1">
            <a:spLocks noChangeArrowheads="1"/>
          </p:cNvSpPr>
          <p:nvPr/>
        </p:nvSpPr>
        <p:spPr bwMode="auto">
          <a:xfrm>
            <a:off x="1787525" y="4321175"/>
            <a:ext cx="268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فارسی کردن شماره صفحات و اعداد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38" name="TextBox 18"/>
          <p:cNvSpPr txBox="1">
            <a:spLocks noChangeArrowheads="1"/>
          </p:cNvSpPr>
          <p:nvPr/>
        </p:nvSpPr>
        <p:spPr bwMode="auto">
          <a:xfrm>
            <a:off x="2514600" y="4868863"/>
            <a:ext cx="196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شیوه درج فهرست مطالب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8527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3559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3656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8688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860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Box 9"/>
          <p:cNvSpPr txBox="1">
            <a:spLocks noChangeArrowheads="1"/>
          </p:cNvSpPr>
          <p:nvPr/>
        </p:nvSpPr>
        <p:spPr bwMode="auto">
          <a:xfrm>
            <a:off x="2190750" y="3328988"/>
            <a:ext cx="228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شیوه استفاده از گوی‌ها و اعداد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45" name="TextBox 14"/>
          <p:cNvSpPr txBox="1">
            <a:spLocks noChangeArrowheads="1"/>
          </p:cNvSpPr>
          <p:nvPr/>
        </p:nvSpPr>
        <p:spPr bwMode="auto">
          <a:xfrm>
            <a:off x="2579688" y="3811588"/>
            <a:ext cx="1897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بررسی املا و دستور زبان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9246" name="TextBox 18"/>
          <p:cNvSpPr txBox="1">
            <a:spLocks noChangeArrowheads="1"/>
          </p:cNvSpPr>
          <p:nvPr/>
        </p:nvSpPr>
        <p:spPr bwMode="auto">
          <a:xfrm>
            <a:off x="6199188" y="5372100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شماره‌گذاری خودکار عناوین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3721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8" name="TextBox 18"/>
          <p:cNvSpPr txBox="1">
            <a:spLocks noChangeArrowheads="1"/>
          </p:cNvSpPr>
          <p:nvPr/>
        </p:nvSpPr>
        <p:spPr bwMode="auto">
          <a:xfrm>
            <a:off x="2601913" y="5372100"/>
            <a:ext cx="187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B Mitra" panose="00000400000000000000" pitchFamily="2" charset="-78"/>
              </a:rPr>
              <a:t>شیوه درج جداول تصاویر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721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763588"/>
            <a:ext cx="3603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5791200" y="765175"/>
            <a:ext cx="2595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>
                <a:solidFill>
                  <a:srgbClr val="58267E"/>
                </a:solidFill>
                <a:latin typeface="M Mitra" pitchFamily="2" charset="0"/>
                <a:cs typeface="M Mitra" pitchFamily="2" charset="0"/>
              </a:rPr>
              <a:t>نصب صفحه کلید استاندارد فارسی</a:t>
            </a:r>
            <a:endParaRPr lang="en-US" altLang="en-US" sz="1600" b="1">
              <a:solidFill>
                <a:srgbClr val="58267E"/>
              </a:solidFill>
              <a:latin typeface="M Mitra" pitchFamily="2" charset="0"/>
              <a:cs typeface="M Mitra" pitchFamily="2" charset="0"/>
            </a:endParaRPr>
          </a:p>
        </p:txBody>
      </p:sp>
      <p:pic>
        <p:nvPicPr>
          <p:cNvPr id="10244" name="Picture 3" descr="C:\Documents and Settings\maroof-a\Desktop\بالت\آرشیو کادر‌ها\Bullet-Shia-sh(PH)-Edit1-4-00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5361" r="32938" b="73389"/>
          <a:stretch>
            <a:fillRect/>
          </a:stretch>
        </p:blipFill>
        <p:spPr bwMode="auto">
          <a:xfrm>
            <a:off x="928688" y="1268413"/>
            <a:ext cx="7643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Bullet-Jamee-b(HKP)-Edi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7" t="27499" r="51875" b="64999"/>
          <a:stretch>
            <a:fillRect/>
          </a:stretch>
        </p:blipFill>
        <p:spPr bwMode="auto">
          <a:xfrm>
            <a:off x="8031163" y="2349500"/>
            <a:ext cx="3571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63788" y="1557338"/>
            <a:ext cx="6848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fa-IR" sz="1400" b="1" dirty="0" smtClean="0">
                <a:solidFill>
                  <a:schemeClr val="accent6">
                    <a:lumMod val="50000"/>
                  </a:schemeClr>
                </a:solidFill>
                <a:latin typeface="M Mitra" pitchFamily="2" charset="-78"/>
                <a:cs typeface="B Titr" panose="00000700000000000000" pitchFamily="2" charset="-78"/>
              </a:rPr>
              <a:t>برای درج صحیح حروف و کلمات و رعایت قواعد نگارش و ویرایش، نصب صفحه کلید استاندارد ضروری است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M Mitra" pitchFamily="2" charset="-78"/>
              <a:cs typeface="B Titr" panose="00000700000000000000" pitchFamily="2" charset="-78"/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276640" y="2370138"/>
            <a:ext cx="3751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Titr" panose="00000700000000000000" pitchFamily="2" charset="-78"/>
              </a:rPr>
              <a:t>نمونه‌هایی از کاربرد درست و نادرست صفحه کلید:</a:t>
            </a:r>
            <a:endParaRPr lang="en-US" altLang="en-US" sz="1600" b="1" dirty="0">
              <a:solidFill>
                <a:srgbClr val="C00000"/>
              </a:solidFill>
              <a:latin typeface="M Mitra" pitchFamily="2" charset="0"/>
              <a:cs typeface="B Titr" panose="00000700000000000000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24357"/>
              </p:ext>
            </p:extLst>
          </p:nvPr>
        </p:nvGraphicFramePr>
        <p:xfrm>
          <a:off x="1547813" y="2997200"/>
          <a:ext cx="6096000" cy="22240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درست </a:t>
                      </a:r>
                      <a:endParaRPr lang="fa-IR" sz="1800" b="1" dirty="0"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نادرست</a:t>
                      </a:r>
                      <a:endParaRPr lang="fa-IR" sz="1800" b="1" dirty="0"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می‌‌خوانند</a:t>
                      </a:r>
                      <a:endParaRPr lang="fa-IR" sz="1800" b="1" dirty="0">
                        <a:solidFill>
                          <a:srgbClr val="00863D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می خوانند</a:t>
                      </a:r>
                      <a:endParaRPr lang="fa-IR" sz="1800" b="1" dirty="0">
                        <a:solidFill>
                          <a:srgbClr val="FF0000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کتابخانه‌ها</a:t>
                      </a:r>
                      <a:endParaRPr lang="fa-IR" sz="1800" b="1" dirty="0">
                        <a:solidFill>
                          <a:srgbClr val="00863D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کتابخانه‌</a:t>
                      </a:r>
                      <a:r>
                        <a:rPr lang="fa-IR" sz="1800" b="1" baseline="0" dirty="0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 ها</a:t>
                      </a:r>
                      <a:endParaRPr lang="fa-IR" sz="1800" b="1" dirty="0">
                        <a:solidFill>
                          <a:srgbClr val="FF0000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پایان‌نامه</a:t>
                      </a:r>
                      <a:endParaRPr lang="fa-IR" sz="1800" b="1" dirty="0">
                        <a:solidFill>
                          <a:srgbClr val="00863D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پایان نامه</a:t>
                      </a:r>
                      <a:endParaRPr lang="fa-IR" sz="1800" b="1" dirty="0">
                        <a:solidFill>
                          <a:srgbClr val="FF0000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می‌نویسد</a:t>
                      </a:r>
                      <a:endParaRPr lang="fa-IR" sz="1800" b="1" dirty="0">
                        <a:solidFill>
                          <a:srgbClr val="00863D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مي‌نویسد</a:t>
                      </a:r>
                      <a:endParaRPr lang="fa-IR" sz="1800" b="1" dirty="0">
                        <a:solidFill>
                          <a:srgbClr val="FF0000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دائرة</a:t>
                      </a:r>
                      <a:r>
                        <a:rPr lang="fa-IR" sz="1800" b="1" dirty="0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dirty="0" err="1" smtClean="0">
                          <a:solidFill>
                            <a:srgbClr val="00863D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المعارف</a:t>
                      </a:r>
                      <a:endParaRPr lang="fa-IR" sz="1800" b="1" dirty="0">
                        <a:solidFill>
                          <a:srgbClr val="00863D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err="1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دائره</a:t>
                      </a:r>
                      <a:r>
                        <a:rPr lang="fa-IR" sz="1800" b="1" dirty="0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dirty="0" err="1" smtClean="0">
                          <a:solidFill>
                            <a:srgbClr val="FF0000"/>
                          </a:solidFill>
                          <a:latin typeface="M Mitra" pitchFamily="2" charset="-78"/>
                          <a:ea typeface="M Mitra" pitchFamily="2" charset="-78"/>
                          <a:cs typeface="B Mitra" panose="00000400000000000000" pitchFamily="2" charset="-78"/>
                        </a:rPr>
                        <a:t>المعارف</a:t>
                      </a:r>
                      <a:endParaRPr lang="fa-IR" sz="1800" b="1" dirty="0">
                        <a:solidFill>
                          <a:srgbClr val="FF0000"/>
                        </a:solidFill>
                        <a:latin typeface="M Mitra" pitchFamily="2" charset="-78"/>
                        <a:ea typeface="M Mitra" pitchFamily="2" charset="-78"/>
                        <a:cs typeface="B Mitra" panose="00000400000000000000" pitchFamily="2" charset="-78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763588"/>
            <a:ext cx="3603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5791200" y="765175"/>
            <a:ext cx="2595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1600" b="1" dirty="0">
                <a:solidFill>
                  <a:srgbClr val="58267E"/>
                </a:solidFill>
                <a:latin typeface="M Mitra" pitchFamily="2" charset="0"/>
                <a:cs typeface="B Titr" panose="00000700000000000000" pitchFamily="2" charset="-78"/>
              </a:rPr>
              <a:t>نصب صفحه کلید استاندارد فارسی</a:t>
            </a:r>
            <a:endParaRPr lang="en-US" altLang="en-US" sz="1600" b="1" dirty="0">
              <a:solidFill>
                <a:srgbClr val="58267E"/>
              </a:solidFill>
              <a:latin typeface="M Mitra" pitchFamily="2" charset="0"/>
              <a:cs typeface="B Titr" panose="00000700000000000000" pitchFamily="2" charset="-78"/>
            </a:endParaRPr>
          </a:p>
        </p:txBody>
      </p:sp>
      <p:pic>
        <p:nvPicPr>
          <p:cNvPr id="4" name="تصویر 3" descr="برش صفح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03729"/>
            <a:ext cx="3024336" cy="274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تصویر 4" descr="برش صفح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3357563"/>
            <a:ext cx="247015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4284663" y="1476375"/>
            <a:ext cx="39592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Titr" panose="00000700000000000000" pitchFamily="2" charset="-78"/>
              </a:rPr>
              <a:t>این </a:t>
            </a:r>
            <a:r>
              <a:rPr lang="fa-IR" altLang="en-US" sz="1600" b="1" dirty="0">
                <a:solidFill>
                  <a:srgbClr val="0303BD"/>
                </a:solidFill>
                <a:latin typeface="M Mitra" pitchFamily="2" charset="0"/>
                <a:cs typeface="B Titr" panose="00000700000000000000" pitchFamily="2" charset="-78"/>
              </a:rPr>
              <a:t>صفحه کلید استاندارد</a:t>
            </a: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Titr" panose="00000700000000000000" pitchFamily="2" charset="-78"/>
              </a:rPr>
              <a:t> را می‌توان با جستجوی همین عبارت در موتورهای جستجوی اینترنتی به دست آورد.</a:t>
            </a:r>
            <a:endParaRPr lang="en-US" altLang="en-US" sz="1600" b="1" dirty="0">
              <a:solidFill>
                <a:srgbClr val="C00000"/>
              </a:solidFill>
              <a:latin typeface="M Mitra" pitchFamily="2" charset="0"/>
              <a:cs typeface="B Titr" panose="00000700000000000000" pitchFamily="2" charset="-78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1619250" y="4511675"/>
            <a:ext cx="417671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</a:pP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پس از دریافت و نصب صفحه کلید، باید از  باید در </a:t>
            </a:r>
            <a:r>
              <a:rPr lang="en-US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Control Panel</a:t>
            </a: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 </a:t>
            </a:r>
            <a:r>
              <a:rPr lang="en-US" altLang="en-US" sz="1600" b="1" dirty="0" smtClean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 </a:t>
            </a:r>
            <a:r>
              <a:rPr lang="fa-IR" altLang="en-US" sz="1600" b="1" dirty="0" smtClean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از </a:t>
            </a: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قسمت </a:t>
            </a:r>
            <a:r>
              <a:rPr lang="en-US" altLang="en-US" sz="1600" b="1" dirty="0" smtClean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Regional </a:t>
            </a:r>
            <a:r>
              <a:rPr lang="en-US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and Language </a:t>
            </a: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و در بخش مربوط به تغییر صفحه کلید از طریق گزینه </a:t>
            </a:r>
            <a:r>
              <a:rPr lang="en-US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Add</a:t>
            </a:r>
            <a:r>
              <a:rPr lang="fa-IR" altLang="en-US" sz="1600" b="1" dirty="0">
                <a:solidFill>
                  <a:srgbClr val="C00000"/>
                </a:solidFill>
                <a:latin typeface="M Mitra" pitchFamily="2" charset="0"/>
                <a:cs typeface="B Mitra" panose="00000400000000000000" pitchFamily="2" charset="-78"/>
              </a:rPr>
              <a:t> آن را اضافه و صفحه کلید قبلی را حذف کرد.</a:t>
            </a:r>
            <a:endParaRPr lang="en-US" altLang="en-US" sz="1600" b="1" dirty="0">
              <a:solidFill>
                <a:srgbClr val="C00000"/>
              </a:solidFill>
              <a:latin typeface="M Mitra" pitchFamily="2" charset="0"/>
              <a:cs typeface="B Mitra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@thesislearning</a:t>
            </a:r>
            <a:endParaRPr lang="fa-I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payan6</Template>
  <TotalTime>53</TotalTime>
  <Words>1895</Words>
  <Application>Microsoft Office PowerPoint</Application>
  <PresentationFormat>On-screen Show (4:3)</PresentationFormat>
  <Paragraphs>304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Times New Roman</vt:lpstr>
      <vt:lpstr>IranNastaliq</vt:lpstr>
      <vt:lpstr>M Mitra</vt:lpstr>
      <vt:lpstr>HGPHeiseiMinchotaiW9</vt:lpstr>
      <vt:lpstr>SimSun</vt:lpstr>
      <vt:lpstr>Wingdings 3</vt:lpstr>
      <vt:lpstr>Wingdings</vt:lpstr>
      <vt:lpstr>طرح زمینه Office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 Pc</dc:creator>
  <cp:lastModifiedBy>Home Pc</cp:lastModifiedBy>
  <cp:revision>6</cp:revision>
  <dcterms:created xsi:type="dcterms:W3CDTF">2019-09-23T19:21:34Z</dcterms:created>
  <dcterms:modified xsi:type="dcterms:W3CDTF">2019-09-23T20:14:59Z</dcterms:modified>
</cp:coreProperties>
</file>